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Roboto-italic.fntdata"/><Relationship Id="rId23" Type="http://schemas.openxmlformats.org/officeDocument/2006/relationships/slide" Target="slides/slide18.xml"/><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655d17cd9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655d17c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655d17cd9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655d17cd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655d17cd9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655d17cd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655d17cd9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655d17cd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655d17cd9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655d17cd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655d17cd9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655d17cd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655d17cd9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655d17cd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655d17cd9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655d17cd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aa4a2bdb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aa4a2bd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aa4a2bdbe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aa4a2bd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aa4a2bdbe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aa4a2bdb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aa4a2bdbe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aa4a2bdb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aa4a2bdbe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aa4a2bdb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aa4a2bdbe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aa4a2bdb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aa4a2bdbe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aa4a2bdb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aa4a2bdbe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aa4a2bdb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aa4a2bdbe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aa4a2bdb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aa4a2bdbe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aa4a2bdb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aa4a2bdbe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aa4a2bdb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aa4a2bdbe_0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aa4a2bdb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18cc3fc4c_0_2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18cc3fc4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aecff634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aecff63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aecff6347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aecff63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aecff6347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aecff634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aecff6347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aecff634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aa4a2bdbe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faa4a2bdb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aa4a2bdbe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aa4a2bdb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aa4a2bdbe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faa4a2bdb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aa4a2bdbe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aa4a2bdb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ae747d85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fae747d8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18cc3fc4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18cc3fc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655d17cd9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655d17c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655d17cd9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655d17c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www.cse.psu.edu/~rtc12/CSE586/lectures/dpmlecture.pdf" TargetMode="External"/><Relationship Id="rId5" Type="http://schemas.openxmlformats.org/officeDocument/2006/relationships/image" Target="../media/image1.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hyperlink" Target="https://analyticsindiamag.com/r-cnn-vs-fast-r-cnn-vs-faster-r-cnn-a-comparative-guid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hyperlink" Target="https://arxiv.org/pdf/2107.01548.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hyperlink" Target="https://arxiv.org/pdf/1803.01534.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openaccess.thecvf.com/content/CVPR2021/papers/Wang_Scaled-YOLOv4_Scaling_Cross_Stage_Partial_Network_CVPR_2021_paper.pdf" TargetMode="External"/><Relationship Id="rId4" Type="http://schemas.openxmlformats.org/officeDocument/2006/relationships/hyperlink" Target="https://github.com/WongKinYiu/ScaledYOLOv4"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github.com/ultralytics/yolov5" TargetMode="External"/><Relationship Id="rId4" Type="http://schemas.openxmlformats.org/officeDocument/2006/relationships/hyperlink" Target="https://apps.apple.com/app/id1452689527" TargetMode="External"/><Relationship Id="rId5" Type="http://schemas.openxmlformats.org/officeDocument/2006/relationships/hyperlink" Target="https://arxiv.org/pdf/1804.02767.pdf" TargetMode="External"/><Relationship Id="rId6" Type="http://schemas.openxmlformats.org/officeDocument/2006/relationships/hyperlink" Target="https://arxiv.org/abs/2004.1093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lear.inrialpes.fr/people/triggs/pubs/Dalal-cvpr05.pdf"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Deep Learning</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YOLO, YOLOv4, Scaled YOLO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177625" y="196050"/>
            <a:ext cx="32784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DPMv5</a:t>
            </a:r>
            <a:endParaRPr/>
          </a:p>
        </p:txBody>
      </p:sp>
      <p:pic>
        <p:nvPicPr>
          <p:cNvPr id="184" name="Google Shape;184;p22"/>
          <p:cNvPicPr preferRelativeResize="0"/>
          <p:nvPr/>
        </p:nvPicPr>
        <p:blipFill>
          <a:blip r:embed="rId3">
            <a:alphaModFix/>
          </a:blip>
          <a:stretch>
            <a:fillRect/>
          </a:stretch>
        </p:blipFill>
        <p:spPr>
          <a:xfrm>
            <a:off x="3761725" y="77474"/>
            <a:ext cx="4224025" cy="5002875"/>
          </a:xfrm>
          <a:prstGeom prst="rect">
            <a:avLst/>
          </a:prstGeom>
          <a:noFill/>
          <a:ln>
            <a:noFill/>
          </a:ln>
        </p:spPr>
      </p:pic>
      <p:sp>
        <p:nvSpPr>
          <p:cNvPr id="185" name="Google Shape;185;p22"/>
          <p:cNvSpPr txBox="1"/>
          <p:nvPr/>
        </p:nvSpPr>
        <p:spPr>
          <a:xfrm>
            <a:off x="177625" y="1526100"/>
            <a:ext cx="3000000" cy="59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600" u="sng">
                <a:solidFill>
                  <a:schemeClr val="lt1"/>
                </a:solidFill>
                <a:hlinkClick r:id="rId4">
                  <a:extLst>
                    <a:ext uri="{A12FA001-AC4F-418D-AE19-62706E023703}">
                      <ahyp:hlinkClr val="tx"/>
                    </a:ext>
                  </a:extLst>
                </a:hlinkClick>
              </a:rPr>
              <a:t>Deformable Part Models Paper</a:t>
            </a:r>
            <a:endParaRPr sz="1900">
              <a:solidFill>
                <a:schemeClr val="lt1"/>
              </a:solidFill>
            </a:endParaRPr>
          </a:p>
        </p:txBody>
      </p:sp>
      <p:pic>
        <p:nvPicPr>
          <p:cNvPr id="186" name="Google Shape;186;p22"/>
          <p:cNvPicPr preferRelativeResize="0"/>
          <p:nvPr/>
        </p:nvPicPr>
        <p:blipFill>
          <a:blip r:embed="rId5">
            <a:alphaModFix/>
          </a:blip>
          <a:stretch>
            <a:fillRect/>
          </a:stretch>
        </p:blipFill>
        <p:spPr>
          <a:xfrm>
            <a:off x="257375" y="2284175"/>
            <a:ext cx="1133475" cy="1314450"/>
          </a:xfrm>
          <a:prstGeom prst="rect">
            <a:avLst/>
          </a:prstGeom>
          <a:noFill/>
          <a:ln>
            <a:noFill/>
          </a:ln>
        </p:spPr>
      </p:pic>
      <p:pic>
        <p:nvPicPr>
          <p:cNvPr id="187" name="Google Shape;187;p22"/>
          <p:cNvPicPr preferRelativeResize="0"/>
          <p:nvPr/>
        </p:nvPicPr>
        <p:blipFill>
          <a:blip r:embed="rId6">
            <a:alphaModFix/>
          </a:blip>
          <a:stretch>
            <a:fillRect/>
          </a:stretch>
        </p:blipFill>
        <p:spPr>
          <a:xfrm>
            <a:off x="1543250" y="2276100"/>
            <a:ext cx="2066075" cy="23712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2014 - R-CNN</a:t>
            </a:r>
            <a:endParaRPr/>
          </a:p>
        </p:txBody>
      </p:sp>
      <p:sp>
        <p:nvSpPr>
          <p:cNvPr id="193" name="Google Shape;193;p23"/>
          <p:cNvSpPr txBox="1"/>
          <p:nvPr/>
        </p:nvSpPr>
        <p:spPr>
          <a:xfrm>
            <a:off x="747275" y="838350"/>
            <a:ext cx="5161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NVIDIA introduz bibliotecas CUDNN (CUDA Deep NN)</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mAP subiu para 66%</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Frame rate inferior a DPMv5</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Levou a desenvolvimentos colaterais:</a:t>
            </a:r>
            <a:endParaRPr>
              <a:solidFill>
                <a:schemeClr val="lt1"/>
              </a:solidFill>
              <a:latin typeface="Roboto"/>
              <a:ea typeface="Roboto"/>
              <a:cs typeface="Roboto"/>
              <a:sym typeface="Roboto"/>
            </a:endParaRPr>
          </a:p>
          <a:p>
            <a:pPr indent="-317500" lvl="2" marL="13716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Fast R-CNN</a:t>
            </a:r>
            <a:endParaRPr>
              <a:solidFill>
                <a:schemeClr val="lt1"/>
              </a:solidFill>
              <a:latin typeface="Roboto"/>
              <a:ea typeface="Roboto"/>
              <a:cs typeface="Roboto"/>
              <a:sym typeface="Roboto"/>
            </a:endParaRPr>
          </a:p>
          <a:p>
            <a:pPr indent="-317500" lvl="2" marL="13716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Faster R-CNN</a:t>
            </a:r>
            <a:endParaRPr>
              <a:solidFill>
                <a:schemeClr val="lt1"/>
              </a:solidFill>
              <a:latin typeface="Roboto"/>
              <a:ea typeface="Roboto"/>
              <a:cs typeface="Roboto"/>
              <a:sym typeface="Roboto"/>
            </a:endParaRPr>
          </a:p>
          <a:p>
            <a:pPr indent="-317500" lvl="2" marL="13716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Mask R-CNN</a:t>
            </a:r>
            <a:endParaRPr>
              <a:solidFill>
                <a:schemeClr val="lt1"/>
              </a:solidFill>
              <a:latin typeface="Roboto"/>
              <a:ea typeface="Roboto"/>
              <a:cs typeface="Roboto"/>
              <a:sym typeface="Roboto"/>
            </a:endParaRPr>
          </a:p>
        </p:txBody>
      </p:sp>
      <p:pic>
        <p:nvPicPr>
          <p:cNvPr id="194" name="Google Shape;194;p23"/>
          <p:cNvPicPr preferRelativeResize="0"/>
          <p:nvPr/>
        </p:nvPicPr>
        <p:blipFill>
          <a:blip r:embed="rId3">
            <a:alphaModFix/>
          </a:blip>
          <a:stretch>
            <a:fillRect/>
          </a:stretch>
        </p:blipFill>
        <p:spPr>
          <a:xfrm>
            <a:off x="1466313" y="2525625"/>
            <a:ext cx="6211379" cy="2447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2014 - R-CNN</a:t>
            </a:r>
            <a:endParaRPr/>
          </a:p>
        </p:txBody>
      </p:sp>
      <p:pic>
        <p:nvPicPr>
          <p:cNvPr id="200" name="Google Shape;200;p24"/>
          <p:cNvPicPr preferRelativeResize="0"/>
          <p:nvPr/>
        </p:nvPicPr>
        <p:blipFill>
          <a:blip r:embed="rId3">
            <a:alphaModFix/>
          </a:blip>
          <a:stretch>
            <a:fillRect/>
          </a:stretch>
        </p:blipFill>
        <p:spPr>
          <a:xfrm>
            <a:off x="504825" y="1034850"/>
            <a:ext cx="8134350" cy="3048000"/>
          </a:xfrm>
          <a:prstGeom prst="rect">
            <a:avLst/>
          </a:prstGeom>
          <a:noFill/>
          <a:ln>
            <a:noFill/>
          </a:ln>
        </p:spPr>
      </p:pic>
      <p:sp>
        <p:nvSpPr>
          <p:cNvPr id="201" name="Google Shape;201;p24"/>
          <p:cNvSpPr txBox="1"/>
          <p:nvPr/>
        </p:nvSpPr>
        <p:spPr>
          <a:xfrm>
            <a:off x="541000" y="4247225"/>
            <a:ext cx="81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Busca seletiva...</a:t>
            </a:r>
            <a:endParaRPr>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2014 - R-CNN</a:t>
            </a:r>
            <a:endParaRPr/>
          </a:p>
        </p:txBody>
      </p:sp>
      <p:sp>
        <p:nvSpPr>
          <p:cNvPr id="207" name="Google Shape;207;p25"/>
          <p:cNvSpPr txBox="1"/>
          <p:nvPr/>
        </p:nvSpPr>
        <p:spPr>
          <a:xfrm>
            <a:off x="504750" y="985100"/>
            <a:ext cx="412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Busca seletiva…</a:t>
            </a:r>
            <a:br>
              <a:rPr lang="pt-BR">
                <a:solidFill>
                  <a:schemeClr val="lt1"/>
                </a:solidFill>
                <a:latin typeface="Roboto"/>
                <a:ea typeface="Roboto"/>
                <a:cs typeface="Roboto"/>
                <a:sym typeface="Roboto"/>
              </a:rPr>
            </a:br>
            <a:br>
              <a:rPr lang="pt-BR">
                <a:solidFill>
                  <a:schemeClr val="lt1"/>
                </a:solidFill>
                <a:latin typeface="Roboto"/>
                <a:ea typeface="Roboto"/>
                <a:cs typeface="Roboto"/>
                <a:sym typeface="Roboto"/>
              </a:rPr>
            </a:br>
            <a:r>
              <a:rPr lang="pt-BR">
                <a:solidFill>
                  <a:schemeClr val="lt1"/>
                </a:solidFill>
                <a:latin typeface="Roboto"/>
                <a:ea typeface="Roboto"/>
                <a:cs typeface="Roboto"/>
                <a:sym typeface="Roboto"/>
              </a:rPr>
              <a:t>O algoritmo de busca seletiva utiliza a busca exaustiva, mas ao invés de utilizá-la isoladamente também trabalha com a segmentação das cores apresentadas na imagem. Podemos dizer que a pesquisa seletiva é um método que separa objetos de uma imagem, fornecendo cores diferentes para o objeto.</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pt-BR">
                <a:solidFill>
                  <a:schemeClr val="lt1"/>
                </a:solidFill>
                <a:latin typeface="Roboto"/>
                <a:ea typeface="Roboto"/>
                <a:cs typeface="Roboto"/>
                <a:sym typeface="Roboto"/>
              </a:rPr>
              <a:t>Este algoritmo começa criando muitas janelas pequenas ou filtros e usa o algoritmo “greedy” para aumentar a região. Em seguida, ele localiza as cores semelhantes nas regiões e as mescla.</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pic>
        <p:nvPicPr>
          <p:cNvPr id="208" name="Google Shape;208;p25"/>
          <p:cNvPicPr preferRelativeResize="0"/>
          <p:nvPr/>
        </p:nvPicPr>
        <p:blipFill>
          <a:blip r:embed="rId3">
            <a:alphaModFix/>
          </a:blip>
          <a:stretch>
            <a:fillRect/>
          </a:stretch>
        </p:blipFill>
        <p:spPr>
          <a:xfrm>
            <a:off x="4729725" y="1306650"/>
            <a:ext cx="4241099" cy="2773900"/>
          </a:xfrm>
          <a:prstGeom prst="rect">
            <a:avLst/>
          </a:prstGeom>
          <a:noFill/>
          <a:ln>
            <a:noFill/>
          </a:ln>
        </p:spPr>
      </p:pic>
      <p:sp>
        <p:nvSpPr>
          <p:cNvPr id="209" name="Google Shape;209;p25"/>
          <p:cNvSpPr txBox="1"/>
          <p:nvPr/>
        </p:nvSpPr>
        <p:spPr>
          <a:xfrm>
            <a:off x="595500" y="4513675"/>
            <a:ext cx="39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u="sng">
                <a:solidFill>
                  <a:schemeClr val="lt1"/>
                </a:solidFill>
                <a:latin typeface="Roboto"/>
                <a:ea typeface="Roboto"/>
                <a:cs typeface="Roboto"/>
                <a:sym typeface="Roboto"/>
                <a:hlinkClick r:id="rId4">
                  <a:extLst>
                    <a:ext uri="{A12FA001-AC4F-418D-AE19-62706E023703}">
                      <ahyp:hlinkClr val="tx"/>
                    </a:ext>
                  </a:extLst>
                </a:hlinkClick>
              </a:rPr>
              <a:t>Artigo R-CNN Fast/Faster/Mask R-CNN</a:t>
            </a:r>
            <a:endParaRPr>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215" name="Google Shape;215;p26"/>
          <p:cNvSpPr txBox="1"/>
          <p:nvPr/>
        </p:nvSpPr>
        <p:spPr>
          <a:xfrm>
            <a:off x="322875" y="821275"/>
            <a:ext cx="4169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Criado por Joseph Redmon (estudante PhD)</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mAP 63.4</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22ms por frame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44 FPS (PC bem configurado + GPU)</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Depois:</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YoloV3</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YoloV4</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Abandonou pesquisa (2020) por questões éticas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Atual: Alexey Bochkovskiy (researcher Intel)</a:t>
            </a:r>
            <a:endParaRPr>
              <a:solidFill>
                <a:schemeClr val="lt1"/>
              </a:solidFill>
              <a:latin typeface="Roboto"/>
              <a:ea typeface="Roboto"/>
              <a:cs typeface="Roboto"/>
              <a:sym typeface="Roboto"/>
            </a:endParaRPr>
          </a:p>
        </p:txBody>
      </p:sp>
      <p:pic>
        <p:nvPicPr>
          <p:cNvPr id="216" name="Google Shape;216;p26"/>
          <p:cNvPicPr preferRelativeResize="0"/>
          <p:nvPr/>
        </p:nvPicPr>
        <p:blipFill>
          <a:blip r:embed="rId3">
            <a:alphaModFix/>
          </a:blip>
          <a:stretch>
            <a:fillRect/>
          </a:stretch>
        </p:blipFill>
        <p:spPr>
          <a:xfrm>
            <a:off x="4984128" y="1034850"/>
            <a:ext cx="2876247" cy="2124000"/>
          </a:xfrm>
          <a:prstGeom prst="rect">
            <a:avLst/>
          </a:prstGeom>
          <a:noFill/>
          <a:ln>
            <a:noFill/>
          </a:ln>
        </p:spPr>
      </p:pic>
      <p:pic>
        <p:nvPicPr>
          <p:cNvPr id="217" name="Google Shape;217;p26"/>
          <p:cNvPicPr preferRelativeResize="0"/>
          <p:nvPr/>
        </p:nvPicPr>
        <p:blipFill>
          <a:blip r:embed="rId4">
            <a:alphaModFix/>
          </a:blip>
          <a:stretch>
            <a:fillRect/>
          </a:stretch>
        </p:blipFill>
        <p:spPr>
          <a:xfrm>
            <a:off x="1301599" y="3160974"/>
            <a:ext cx="1904000" cy="1904025"/>
          </a:xfrm>
          <a:prstGeom prst="rect">
            <a:avLst/>
          </a:prstGeom>
          <a:noFill/>
          <a:ln>
            <a:noFill/>
          </a:ln>
        </p:spPr>
      </p:pic>
      <p:pic>
        <p:nvPicPr>
          <p:cNvPr id="218" name="Google Shape;218;p26"/>
          <p:cNvPicPr preferRelativeResize="0"/>
          <p:nvPr/>
        </p:nvPicPr>
        <p:blipFill>
          <a:blip r:embed="rId5">
            <a:alphaModFix/>
          </a:blip>
          <a:stretch>
            <a:fillRect/>
          </a:stretch>
        </p:blipFill>
        <p:spPr>
          <a:xfrm>
            <a:off x="4008000" y="3273063"/>
            <a:ext cx="1679850" cy="1679850"/>
          </a:xfrm>
          <a:prstGeom prst="rect">
            <a:avLst/>
          </a:prstGeom>
          <a:noFill/>
          <a:ln>
            <a:noFill/>
          </a:ln>
        </p:spPr>
      </p:pic>
      <p:sp>
        <p:nvSpPr>
          <p:cNvPr id="219" name="Google Shape;219;p26"/>
          <p:cNvSpPr txBox="1"/>
          <p:nvPr/>
        </p:nvSpPr>
        <p:spPr>
          <a:xfrm>
            <a:off x="5892200" y="3601200"/>
            <a:ext cx="2388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Won Kin Yiu: Scaled Yolo (HK Baptist University)</a:t>
            </a:r>
            <a:endParaRPr>
              <a:solidFill>
                <a:schemeClr val="lt1"/>
              </a:solidFill>
              <a:latin typeface="Roboto"/>
              <a:ea typeface="Roboto"/>
              <a:cs typeface="Roboto"/>
              <a:sym typeface="Roboto"/>
            </a:endParaRPr>
          </a:p>
          <a:p>
            <a:pPr indent="0" lvl="0" marL="0" rtl="0" algn="l">
              <a:spcBef>
                <a:spcPts val="0"/>
              </a:spcBef>
              <a:spcAft>
                <a:spcPts val="0"/>
              </a:spcAft>
              <a:buNone/>
            </a:pPr>
            <a:r>
              <a:rPr lang="pt-BR">
                <a:solidFill>
                  <a:schemeClr val="lt1"/>
                </a:solidFill>
                <a:latin typeface="Roboto"/>
                <a:ea typeface="Roboto"/>
                <a:cs typeface="Roboto"/>
                <a:sym typeface="Roboto"/>
              </a:rPr>
              <a:t>Foto qdo era estudante Ohio State </a:t>
            </a:r>
            <a:endParaRPr>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225" name="Google Shape;225;p27"/>
          <p:cNvSpPr txBox="1"/>
          <p:nvPr/>
        </p:nvSpPr>
        <p:spPr>
          <a:xfrm>
            <a:off x="628800" y="2236650"/>
            <a:ext cx="3569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Abordagem:</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Divide-se a imagem em células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Cada célula: # limitado elementos predição</a:t>
            </a:r>
            <a:endParaRPr>
              <a:solidFill>
                <a:schemeClr val="lt1"/>
              </a:solidFill>
              <a:latin typeface="Roboto"/>
              <a:ea typeface="Roboto"/>
              <a:cs typeface="Roboto"/>
              <a:sym typeface="Roboto"/>
            </a:endParaRPr>
          </a:p>
        </p:txBody>
      </p:sp>
      <p:pic>
        <p:nvPicPr>
          <p:cNvPr id="226" name="Google Shape;226;p27"/>
          <p:cNvPicPr preferRelativeResize="0"/>
          <p:nvPr/>
        </p:nvPicPr>
        <p:blipFill>
          <a:blip r:embed="rId3">
            <a:alphaModFix/>
          </a:blip>
          <a:stretch>
            <a:fillRect/>
          </a:stretch>
        </p:blipFill>
        <p:spPr>
          <a:xfrm>
            <a:off x="4327100" y="1187250"/>
            <a:ext cx="3589781" cy="380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232" name="Google Shape;232;p28"/>
          <p:cNvSpPr txBox="1"/>
          <p:nvPr/>
        </p:nvSpPr>
        <p:spPr>
          <a:xfrm>
            <a:off x="628800" y="2236650"/>
            <a:ext cx="3569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Abordagem:</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Determina-se uma quantidade de ‘bounding boxes’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Determina-se a probabilidade de que estes ‘bounding boxes’ tenham efetivamente um objeto (‘confidence level’)</a:t>
            </a:r>
            <a:endParaRPr>
              <a:solidFill>
                <a:schemeClr val="lt1"/>
              </a:solidFill>
              <a:latin typeface="Roboto"/>
              <a:ea typeface="Roboto"/>
              <a:cs typeface="Roboto"/>
              <a:sym typeface="Roboto"/>
            </a:endParaRPr>
          </a:p>
        </p:txBody>
      </p:sp>
      <p:pic>
        <p:nvPicPr>
          <p:cNvPr id="233" name="Google Shape;233;p28"/>
          <p:cNvPicPr preferRelativeResize="0"/>
          <p:nvPr/>
        </p:nvPicPr>
        <p:blipFill>
          <a:blip r:embed="rId3">
            <a:alphaModFix/>
          </a:blip>
          <a:stretch>
            <a:fillRect/>
          </a:stretch>
        </p:blipFill>
        <p:spPr>
          <a:xfrm>
            <a:off x="4350300" y="1187250"/>
            <a:ext cx="3589781" cy="380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239" name="Google Shape;239;p29"/>
          <p:cNvSpPr txBox="1"/>
          <p:nvPr/>
        </p:nvSpPr>
        <p:spPr>
          <a:xfrm>
            <a:off x="628800" y="1784475"/>
            <a:ext cx="3569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Abordagem:</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Determina-se uma quantidade de ‘bounding boxes’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Determina-se a probabilidade de que estes ‘bounding boxes’ tenham efetivamente um objeto (‘confidence level’)</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Algumas regiões vão ter ‘bounding boxes’ marcados, mas com probabilidade (‘confidence level’) muito baixo</a:t>
            </a:r>
            <a:endParaRPr>
              <a:solidFill>
                <a:schemeClr val="lt1"/>
              </a:solidFill>
              <a:latin typeface="Roboto"/>
              <a:ea typeface="Roboto"/>
              <a:cs typeface="Roboto"/>
              <a:sym typeface="Roboto"/>
            </a:endParaRPr>
          </a:p>
        </p:txBody>
      </p:sp>
      <p:pic>
        <p:nvPicPr>
          <p:cNvPr id="240" name="Google Shape;240;p29"/>
          <p:cNvPicPr preferRelativeResize="0"/>
          <p:nvPr/>
        </p:nvPicPr>
        <p:blipFill>
          <a:blip r:embed="rId3">
            <a:alphaModFix/>
          </a:blip>
          <a:stretch>
            <a:fillRect/>
          </a:stretch>
        </p:blipFill>
        <p:spPr>
          <a:xfrm>
            <a:off x="4350300" y="1187250"/>
            <a:ext cx="1802525" cy="1910025"/>
          </a:xfrm>
          <a:prstGeom prst="rect">
            <a:avLst/>
          </a:prstGeom>
          <a:noFill/>
          <a:ln>
            <a:noFill/>
          </a:ln>
        </p:spPr>
      </p:pic>
      <p:pic>
        <p:nvPicPr>
          <p:cNvPr id="241" name="Google Shape;241;p29"/>
          <p:cNvPicPr preferRelativeResize="0"/>
          <p:nvPr/>
        </p:nvPicPr>
        <p:blipFill>
          <a:blip r:embed="rId4">
            <a:alphaModFix/>
          </a:blip>
          <a:stretch>
            <a:fillRect/>
          </a:stretch>
        </p:blipFill>
        <p:spPr>
          <a:xfrm>
            <a:off x="6305225" y="1187250"/>
            <a:ext cx="1752350" cy="1856850"/>
          </a:xfrm>
          <a:prstGeom prst="rect">
            <a:avLst/>
          </a:prstGeom>
          <a:noFill/>
          <a:ln>
            <a:noFill/>
          </a:ln>
        </p:spPr>
      </p:pic>
      <p:pic>
        <p:nvPicPr>
          <p:cNvPr id="242" name="Google Shape;242;p29"/>
          <p:cNvPicPr preferRelativeResize="0"/>
          <p:nvPr/>
        </p:nvPicPr>
        <p:blipFill>
          <a:blip r:embed="rId5">
            <a:alphaModFix/>
          </a:blip>
          <a:stretch>
            <a:fillRect/>
          </a:stretch>
        </p:blipFill>
        <p:spPr>
          <a:xfrm>
            <a:off x="4350300" y="3212650"/>
            <a:ext cx="1802525" cy="1794600"/>
          </a:xfrm>
          <a:prstGeom prst="rect">
            <a:avLst/>
          </a:prstGeom>
          <a:noFill/>
          <a:ln>
            <a:noFill/>
          </a:ln>
        </p:spPr>
      </p:pic>
      <p:pic>
        <p:nvPicPr>
          <p:cNvPr id="243" name="Google Shape;243;p29"/>
          <p:cNvPicPr preferRelativeResize="0"/>
          <p:nvPr/>
        </p:nvPicPr>
        <p:blipFill>
          <a:blip r:embed="rId6">
            <a:alphaModFix/>
          </a:blip>
          <a:stretch>
            <a:fillRect/>
          </a:stretch>
        </p:blipFill>
        <p:spPr>
          <a:xfrm>
            <a:off x="6305225" y="3196500"/>
            <a:ext cx="1693606" cy="1794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249" name="Google Shape;249;p30"/>
          <p:cNvSpPr txBox="1"/>
          <p:nvPr/>
        </p:nvSpPr>
        <p:spPr>
          <a:xfrm>
            <a:off x="628800" y="1784475"/>
            <a:ext cx="3569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Abordagem:</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Quando o processo foi iterado por todas as células do grid, é extraído um conjunto de ‘bounding boxes’ que estão ranqueados pelos respectivos graus de confiança (‘confidence levels’)</a:t>
            </a:r>
            <a:endParaRPr>
              <a:solidFill>
                <a:schemeClr val="lt1"/>
              </a:solidFill>
              <a:latin typeface="Roboto"/>
              <a:ea typeface="Roboto"/>
              <a:cs typeface="Roboto"/>
              <a:sym typeface="Roboto"/>
            </a:endParaRPr>
          </a:p>
        </p:txBody>
      </p:sp>
      <p:pic>
        <p:nvPicPr>
          <p:cNvPr id="250" name="Google Shape;250;p30"/>
          <p:cNvPicPr preferRelativeResize="0"/>
          <p:nvPr/>
        </p:nvPicPr>
        <p:blipFill>
          <a:blip r:embed="rId3">
            <a:alphaModFix/>
          </a:blip>
          <a:stretch>
            <a:fillRect/>
          </a:stretch>
        </p:blipFill>
        <p:spPr>
          <a:xfrm>
            <a:off x="4350300" y="1187250"/>
            <a:ext cx="3589781" cy="3803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256" name="Google Shape;256;p31"/>
          <p:cNvSpPr txBox="1"/>
          <p:nvPr/>
        </p:nvSpPr>
        <p:spPr>
          <a:xfrm>
            <a:off x="628800" y="1784475"/>
            <a:ext cx="3569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Abordagem:</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Para cada célula é calculada a probabilidade condicional da ocorrência de uma determinada classe na célula.</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Não é a predição de classe, mas a predição da probabilidade condicional da ocorrência de classe dentro da célula</a:t>
            </a:r>
            <a:endParaRPr>
              <a:solidFill>
                <a:schemeClr val="lt1"/>
              </a:solidFill>
              <a:latin typeface="Roboto"/>
              <a:ea typeface="Roboto"/>
              <a:cs typeface="Roboto"/>
              <a:sym typeface="Roboto"/>
            </a:endParaRPr>
          </a:p>
        </p:txBody>
      </p:sp>
      <p:pic>
        <p:nvPicPr>
          <p:cNvPr id="257" name="Google Shape;257;p31"/>
          <p:cNvPicPr preferRelativeResize="0"/>
          <p:nvPr/>
        </p:nvPicPr>
        <p:blipFill>
          <a:blip r:embed="rId3">
            <a:alphaModFix/>
          </a:blip>
          <a:stretch>
            <a:fillRect/>
          </a:stretch>
        </p:blipFill>
        <p:spPr>
          <a:xfrm>
            <a:off x="4269550" y="1445650"/>
            <a:ext cx="4641299" cy="3328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Ementa</a:t>
            </a:r>
            <a:endParaRPr/>
          </a:p>
        </p:txBody>
      </p:sp>
      <p:grpSp>
        <p:nvGrpSpPr>
          <p:cNvPr id="92" name="Google Shape;92;p14"/>
          <p:cNvGrpSpPr/>
          <p:nvPr/>
        </p:nvGrpSpPr>
        <p:grpSpPr>
          <a:xfrm>
            <a:off x="431925" y="1304875"/>
            <a:ext cx="2628925" cy="3416400"/>
            <a:chOff x="431925" y="1304875"/>
            <a:chExt cx="2628925" cy="3416400"/>
          </a:xfrm>
        </p:grpSpPr>
        <p:sp>
          <p:nvSpPr>
            <p:cNvPr id="93" name="Google Shape;93;p14"/>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4"/>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chemeClr val="lt1"/>
                </a:solidFill>
              </a:rPr>
              <a:t>Introdução (15/10)</a:t>
            </a:r>
            <a:endParaRPr sz="1600">
              <a:solidFill>
                <a:schemeClr val="lt1"/>
              </a:solidFill>
            </a:endParaRPr>
          </a:p>
        </p:txBody>
      </p:sp>
      <p:sp>
        <p:nvSpPr>
          <p:cNvPr id="96" name="Google Shape;96;p14"/>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sz="1400"/>
              <a:t>Conceitos básicos de redes convolucionais</a:t>
            </a:r>
            <a:br>
              <a:rPr lang="pt-BR" sz="1400"/>
            </a:br>
            <a:endParaRPr sz="1400"/>
          </a:p>
          <a:p>
            <a:pPr indent="-317500" lvl="0" marL="457200" rtl="0" algn="l">
              <a:spcBef>
                <a:spcPts val="0"/>
              </a:spcBef>
              <a:spcAft>
                <a:spcPts val="0"/>
              </a:spcAft>
              <a:buSzPts val="1400"/>
              <a:buChar char="●"/>
            </a:pPr>
            <a:r>
              <a:rPr lang="pt-BR" sz="1400"/>
              <a:t>Funções de Ativação</a:t>
            </a:r>
            <a:br>
              <a:rPr lang="pt-BR" sz="1400"/>
            </a:br>
            <a:endParaRPr sz="1400"/>
          </a:p>
          <a:p>
            <a:pPr indent="-317500" lvl="0" marL="457200" rtl="0" algn="l">
              <a:spcBef>
                <a:spcPts val="0"/>
              </a:spcBef>
              <a:spcAft>
                <a:spcPts val="0"/>
              </a:spcAft>
              <a:buSzPts val="1400"/>
              <a:buChar char="●"/>
            </a:pPr>
            <a:r>
              <a:rPr lang="pt-BR" sz="1400"/>
              <a:t>Redução de complexidade (pooling)</a:t>
            </a:r>
            <a:br>
              <a:rPr lang="pt-BR" sz="1400"/>
            </a:br>
            <a:endParaRPr sz="1400"/>
          </a:p>
          <a:p>
            <a:pPr indent="-317500" lvl="0" marL="457200" rtl="0" algn="l">
              <a:spcBef>
                <a:spcPts val="0"/>
              </a:spcBef>
              <a:spcAft>
                <a:spcPts val="0"/>
              </a:spcAft>
              <a:buSzPts val="1400"/>
              <a:buChar char="●"/>
            </a:pPr>
            <a:r>
              <a:rPr lang="pt-BR" sz="1400"/>
              <a:t>Classificação</a:t>
            </a:r>
            <a:endParaRPr sz="1400"/>
          </a:p>
        </p:txBody>
      </p:sp>
      <p:grpSp>
        <p:nvGrpSpPr>
          <p:cNvPr id="97" name="Google Shape;97;p14"/>
          <p:cNvGrpSpPr/>
          <p:nvPr/>
        </p:nvGrpSpPr>
        <p:grpSpPr>
          <a:xfrm>
            <a:off x="3320450" y="1304875"/>
            <a:ext cx="2632500" cy="3416400"/>
            <a:chOff x="3320450" y="1304875"/>
            <a:chExt cx="2632500" cy="3416400"/>
          </a:xfrm>
        </p:grpSpPr>
        <p:sp>
          <p:nvSpPr>
            <p:cNvPr id="98" name="Google Shape;98;p14"/>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4"/>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chemeClr val="lt1"/>
                </a:solidFill>
              </a:rPr>
              <a:t>Yolo (25/10)</a:t>
            </a:r>
            <a:endParaRPr sz="1600">
              <a:solidFill>
                <a:schemeClr val="lt1"/>
              </a:solidFill>
            </a:endParaRPr>
          </a:p>
        </p:txBody>
      </p:sp>
      <p:sp>
        <p:nvSpPr>
          <p:cNvPr id="101" name="Google Shape;101;p14"/>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pt-BR" sz="1600"/>
              <a:t>Visão Geral </a:t>
            </a:r>
            <a:r>
              <a:rPr lang="pt-BR" sz="1400"/>
              <a:t>YOLO(v4)</a:t>
            </a:r>
            <a:endParaRPr sz="1600"/>
          </a:p>
          <a:p>
            <a:pPr indent="-330200" lvl="0" marL="457200" rtl="0" algn="l">
              <a:spcBef>
                <a:spcPts val="0"/>
              </a:spcBef>
              <a:spcAft>
                <a:spcPts val="0"/>
              </a:spcAft>
              <a:buSzPts val="1600"/>
              <a:buChar char="●"/>
            </a:pPr>
            <a:r>
              <a:rPr lang="pt-BR" sz="1600"/>
              <a:t>Operação</a:t>
            </a:r>
            <a:endParaRPr sz="1600"/>
          </a:p>
          <a:p>
            <a:pPr indent="-330200" lvl="1" marL="914400" rtl="0" algn="l">
              <a:spcBef>
                <a:spcPts val="0"/>
              </a:spcBef>
              <a:spcAft>
                <a:spcPts val="0"/>
              </a:spcAft>
              <a:buSzPts val="1600"/>
              <a:buChar char="○"/>
            </a:pPr>
            <a:r>
              <a:rPr lang="pt-BR" sz="1600"/>
              <a:t>Boxing</a:t>
            </a:r>
            <a:endParaRPr sz="1600"/>
          </a:p>
          <a:p>
            <a:pPr indent="-330200" lvl="1" marL="914400" rtl="0" algn="l">
              <a:spcBef>
                <a:spcPts val="0"/>
              </a:spcBef>
              <a:spcAft>
                <a:spcPts val="0"/>
              </a:spcAft>
              <a:buSzPts val="1600"/>
              <a:buChar char="○"/>
            </a:pPr>
            <a:r>
              <a:rPr lang="pt-BR" sz="1600"/>
              <a:t>Detection</a:t>
            </a:r>
            <a:endParaRPr sz="1600"/>
          </a:p>
          <a:p>
            <a:pPr indent="-330200" lvl="0" marL="457200" rtl="0" algn="l">
              <a:spcBef>
                <a:spcPts val="0"/>
              </a:spcBef>
              <a:spcAft>
                <a:spcPts val="0"/>
              </a:spcAft>
              <a:buSzPts val="1600"/>
              <a:buChar char="●"/>
            </a:pPr>
            <a:r>
              <a:rPr lang="pt-BR" sz="1600"/>
              <a:t>Treinamento</a:t>
            </a:r>
            <a:endParaRPr sz="1600"/>
          </a:p>
          <a:p>
            <a:pPr indent="-330200" lvl="0" marL="457200" rtl="0" algn="l">
              <a:spcBef>
                <a:spcPts val="0"/>
              </a:spcBef>
              <a:spcAft>
                <a:spcPts val="0"/>
              </a:spcAft>
              <a:buSzPts val="1600"/>
              <a:buChar char="●"/>
            </a:pPr>
            <a:r>
              <a:rPr lang="pt-BR" sz="1600"/>
              <a:t>Estrutura</a:t>
            </a:r>
            <a:endParaRPr sz="1600"/>
          </a:p>
          <a:p>
            <a:pPr indent="-330200" lvl="0" marL="457200" rtl="0" algn="l">
              <a:spcBef>
                <a:spcPts val="0"/>
              </a:spcBef>
              <a:spcAft>
                <a:spcPts val="0"/>
              </a:spcAft>
              <a:buSzPts val="1600"/>
              <a:buChar char="●"/>
            </a:pPr>
            <a:r>
              <a:rPr lang="pt-BR" sz="1600"/>
              <a:t>Full, lite-3l</a:t>
            </a:r>
            <a:endParaRPr sz="1600"/>
          </a:p>
          <a:p>
            <a:pPr indent="-330200" lvl="0" marL="457200" rtl="0" algn="l">
              <a:spcBef>
                <a:spcPts val="0"/>
              </a:spcBef>
              <a:spcAft>
                <a:spcPts val="0"/>
              </a:spcAft>
              <a:buSzPts val="1600"/>
              <a:buChar char="●"/>
            </a:pPr>
            <a:r>
              <a:rPr lang="pt-BR" sz="1600"/>
              <a:t>Scaled YOLOv4</a:t>
            </a:r>
            <a:endParaRPr sz="1600"/>
          </a:p>
        </p:txBody>
      </p:sp>
      <p:grpSp>
        <p:nvGrpSpPr>
          <p:cNvPr id="102" name="Google Shape;102;p14"/>
          <p:cNvGrpSpPr/>
          <p:nvPr/>
        </p:nvGrpSpPr>
        <p:grpSpPr>
          <a:xfrm>
            <a:off x="6212550" y="1304875"/>
            <a:ext cx="2632500" cy="3416400"/>
            <a:chOff x="6212550" y="1304875"/>
            <a:chExt cx="2632500" cy="3416400"/>
          </a:xfrm>
        </p:grpSpPr>
        <p:sp>
          <p:nvSpPr>
            <p:cNvPr id="103" name="Google Shape;103;p14"/>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4"/>
          <p:cNvSpPr txBox="1"/>
          <p:nvPr>
            <p:ph idx="4294967295" type="body"/>
          </p:nvPr>
        </p:nvSpPr>
        <p:spPr>
          <a:xfrm>
            <a:off x="6212475" y="1304875"/>
            <a:ext cx="2632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chemeClr val="lt1"/>
                </a:solidFill>
              </a:rPr>
              <a:t>Tensorflow (01/11)</a:t>
            </a:r>
            <a:endParaRPr sz="1600">
              <a:solidFill>
                <a:schemeClr val="lt1"/>
              </a:solidFill>
            </a:endParaRPr>
          </a:p>
        </p:txBody>
      </p:sp>
      <p:sp>
        <p:nvSpPr>
          <p:cNvPr id="106" name="Google Shape;106;p14"/>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sz="1400"/>
              <a:t>Introdução</a:t>
            </a:r>
            <a:endParaRPr sz="1400"/>
          </a:p>
          <a:p>
            <a:pPr indent="-317500" lvl="0" marL="457200" rtl="0" algn="l">
              <a:spcBef>
                <a:spcPts val="0"/>
              </a:spcBef>
              <a:spcAft>
                <a:spcPts val="0"/>
              </a:spcAft>
              <a:buSzPts val="1400"/>
              <a:buChar char="●"/>
            </a:pPr>
            <a:r>
              <a:rPr lang="pt-BR" sz="1400"/>
              <a:t>Keras + Tensorflow</a:t>
            </a:r>
            <a:endParaRPr sz="1400"/>
          </a:p>
          <a:p>
            <a:pPr indent="-317500" lvl="0" marL="457200" rtl="0" algn="l">
              <a:spcBef>
                <a:spcPts val="0"/>
              </a:spcBef>
              <a:spcAft>
                <a:spcPts val="0"/>
              </a:spcAft>
              <a:buSzPts val="1400"/>
              <a:buChar char="●"/>
            </a:pPr>
            <a:r>
              <a:rPr lang="pt-BR" sz="1400"/>
              <a:t>Criação do modelo</a:t>
            </a:r>
            <a:endParaRPr sz="1400"/>
          </a:p>
          <a:p>
            <a:pPr indent="-317500" lvl="0" marL="457200" rtl="0" algn="l">
              <a:spcBef>
                <a:spcPts val="0"/>
              </a:spcBef>
              <a:spcAft>
                <a:spcPts val="0"/>
              </a:spcAft>
              <a:buSzPts val="1400"/>
              <a:buChar char="●"/>
            </a:pPr>
            <a:r>
              <a:rPr lang="pt-BR" sz="1400"/>
              <a:t>Treinamento</a:t>
            </a:r>
            <a:endParaRPr sz="1400"/>
          </a:p>
          <a:p>
            <a:pPr indent="-317500" lvl="0" marL="457200" rtl="0" algn="l">
              <a:spcBef>
                <a:spcPts val="0"/>
              </a:spcBef>
              <a:spcAft>
                <a:spcPts val="0"/>
              </a:spcAft>
              <a:buSzPts val="1400"/>
              <a:buChar char="●"/>
            </a:pPr>
            <a:r>
              <a:rPr lang="pt-BR" sz="1400"/>
              <a:t>Uso</a:t>
            </a:r>
            <a:endParaRPr sz="1400"/>
          </a:p>
          <a:p>
            <a:pPr indent="-317500" lvl="0" marL="457200" rtl="0" algn="l">
              <a:spcBef>
                <a:spcPts val="0"/>
              </a:spcBef>
              <a:spcAft>
                <a:spcPts val="0"/>
              </a:spcAft>
              <a:buSzPts val="1400"/>
              <a:buChar char="●"/>
            </a:pPr>
            <a:r>
              <a:rPr lang="pt-BR" sz="1400"/>
              <a:t>YoloV3 no tensorflow</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263" name="Google Shape;263;p32"/>
          <p:cNvSpPr txBox="1"/>
          <p:nvPr/>
        </p:nvSpPr>
        <p:spPr>
          <a:xfrm>
            <a:off x="628800" y="1784475"/>
            <a:ext cx="3569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Abordagem:</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Para cada célula se calcula o produto entre a probabilidade condicional de classe e o valor de confiança (‘confidence level’) do ‘bounding box’</a:t>
            </a:r>
            <a:endParaRPr>
              <a:solidFill>
                <a:schemeClr val="lt1"/>
              </a:solidFill>
              <a:latin typeface="Roboto"/>
              <a:ea typeface="Roboto"/>
              <a:cs typeface="Roboto"/>
              <a:sym typeface="Roboto"/>
            </a:endParaRPr>
          </a:p>
        </p:txBody>
      </p:sp>
      <p:pic>
        <p:nvPicPr>
          <p:cNvPr id="264" name="Google Shape;264;p32"/>
          <p:cNvPicPr preferRelativeResize="0"/>
          <p:nvPr/>
        </p:nvPicPr>
        <p:blipFill>
          <a:blip r:embed="rId3">
            <a:alphaModFix/>
          </a:blip>
          <a:stretch>
            <a:fillRect/>
          </a:stretch>
        </p:blipFill>
        <p:spPr>
          <a:xfrm>
            <a:off x="4350300" y="1187250"/>
            <a:ext cx="3589781" cy="380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270" name="Google Shape;270;p33"/>
          <p:cNvSpPr txBox="1"/>
          <p:nvPr/>
        </p:nvSpPr>
        <p:spPr>
          <a:xfrm>
            <a:off x="628800" y="1784475"/>
            <a:ext cx="3569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Abordagem:</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Finalmente se faz a supressão de todos os ‘bounding boxes’ com valores do produto P</a:t>
            </a:r>
            <a:r>
              <a:rPr baseline="-25000" lang="pt-BR">
                <a:solidFill>
                  <a:schemeClr val="lt1"/>
                </a:solidFill>
                <a:latin typeface="Roboto"/>
                <a:ea typeface="Roboto"/>
                <a:cs typeface="Roboto"/>
                <a:sym typeface="Roboto"/>
              </a:rPr>
              <a:t>classe</a:t>
            </a:r>
            <a:r>
              <a:rPr lang="pt-BR">
                <a:solidFill>
                  <a:schemeClr val="lt1"/>
                </a:solidFill>
                <a:latin typeface="Roboto"/>
                <a:ea typeface="Roboto"/>
                <a:cs typeface="Roboto"/>
                <a:sym typeface="Roboto"/>
              </a:rPr>
              <a:t> * Confidence_level não máximo</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Faz-se a supressão de tudo que tenha o produto acima inferior a um determinado patamar (‘threshold’)</a:t>
            </a:r>
            <a:endParaRPr>
              <a:solidFill>
                <a:schemeClr val="lt1"/>
              </a:solidFill>
              <a:latin typeface="Roboto"/>
              <a:ea typeface="Roboto"/>
              <a:cs typeface="Roboto"/>
              <a:sym typeface="Roboto"/>
            </a:endParaRPr>
          </a:p>
        </p:txBody>
      </p:sp>
      <p:pic>
        <p:nvPicPr>
          <p:cNvPr id="271" name="Google Shape;271;p33"/>
          <p:cNvPicPr preferRelativeResize="0"/>
          <p:nvPr/>
        </p:nvPicPr>
        <p:blipFill>
          <a:blip r:embed="rId3">
            <a:alphaModFix/>
          </a:blip>
          <a:stretch>
            <a:fillRect/>
          </a:stretch>
        </p:blipFill>
        <p:spPr>
          <a:xfrm>
            <a:off x="4572000" y="1203400"/>
            <a:ext cx="3589781" cy="380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pic>
        <p:nvPicPr>
          <p:cNvPr id="277" name="Google Shape;277;p34"/>
          <p:cNvPicPr preferRelativeResize="0"/>
          <p:nvPr/>
        </p:nvPicPr>
        <p:blipFill>
          <a:blip r:embed="rId3">
            <a:alphaModFix/>
          </a:blip>
          <a:stretch>
            <a:fillRect/>
          </a:stretch>
        </p:blipFill>
        <p:spPr>
          <a:xfrm>
            <a:off x="152400" y="1187250"/>
            <a:ext cx="8839201" cy="355723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283" name="Google Shape;283;p35"/>
          <p:cNvSpPr txBox="1"/>
          <p:nvPr/>
        </p:nvSpPr>
        <p:spPr>
          <a:xfrm>
            <a:off x="1558400" y="1655275"/>
            <a:ext cx="61851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2500">
                <a:solidFill>
                  <a:schemeClr val="lt1"/>
                </a:solidFill>
                <a:latin typeface="Roboto"/>
                <a:ea typeface="Roboto"/>
                <a:cs typeface="Roboto"/>
                <a:sym typeface="Roboto"/>
              </a:rPr>
              <a:t>CLEAR &amp; COOL but…</a:t>
            </a:r>
            <a:endParaRPr b="1" sz="2500">
              <a:solidFill>
                <a:schemeClr val="lt1"/>
              </a:solidFill>
              <a:latin typeface="Roboto"/>
              <a:ea typeface="Roboto"/>
              <a:cs typeface="Roboto"/>
              <a:sym typeface="Roboto"/>
            </a:endParaRPr>
          </a:p>
          <a:p>
            <a:pPr indent="0" lvl="0" marL="0" rtl="0" algn="ctr">
              <a:spcBef>
                <a:spcPts val="0"/>
              </a:spcBef>
              <a:spcAft>
                <a:spcPts val="0"/>
              </a:spcAft>
              <a:buNone/>
            </a:pPr>
            <a:r>
              <a:t/>
            </a:r>
            <a:endParaRPr b="1" sz="2500">
              <a:solidFill>
                <a:schemeClr val="lt1"/>
              </a:solidFill>
              <a:latin typeface="Roboto"/>
              <a:ea typeface="Roboto"/>
              <a:cs typeface="Roboto"/>
              <a:sym typeface="Roboto"/>
            </a:endParaRPr>
          </a:p>
          <a:p>
            <a:pPr indent="0" lvl="0" marL="0" rtl="0" algn="ctr">
              <a:spcBef>
                <a:spcPts val="0"/>
              </a:spcBef>
              <a:spcAft>
                <a:spcPts val="0"/>
              </a:spcAft>
              <a:buNone/>
            </a:pPr>
            <a:r>
              <a:rPr b="1" lang="pt-BR" sz="2500">
                <a:solidFill>
                  <a:schemeClr val="lt1"/>
                </a:solidFill>
                <a:latin typeface="Roboto"/>
                <a:ea typeface="Roboto"/>
                <a:cs typeface="Roboto"/>
                <a:sym typeface="Roboto"/>
              </a:rPr>
              <a:t>Como Treinamos Isso aí????</a:t>
            </a:r>
            <a:endParaRPr b="1" sz="2500">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pic>
        <p:nvPicPr>
          <p:cNvPr id="289" name="Google Shape;289;p36"/>
          <p:cNvPicPr preferRelativeResize="0"/>
          <p:nvPr/>
        </p:nvPicPr>
        <p:blipFill>
          <a:blip r:embed="rId3">
            <a:alphaModFix/>
          </a:blip>
          <a:stretch>
            <a:fillRect/>
          </a:stretch>
        </p:blipFill>
        <p:spPr>
          <a:xfrm>
            <a:off x="4504600" y="1179175"/>
            <a:ext cx="2011575" cy="1912150"/>
          </a:xfrm>
          <a:prstGeom prst="rect">
            <a:avLst/>
          </a:prstGeom>
          <a:noFill/>
          <a:ln>
            <a:noFill/>
          </a:ln>
        </p:spPr>
      </p:pic>
      <p:sp>
        <p:nvSpPr>
          <p:cNvPr id="290" name="Google Shape;290;p36"/>
          <p:cNvSpPr txBox="1"/>
          <p:nvPr/>
        </p:nvSpPr>
        <p:spPr>
          <a:xfrm>
            <a:off x="387575" y="1469575"/>
            <a:ext cx="3496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Anotamos imagem de treino:</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Marcamos caixas (‘boxes’) no entorno de objetos das categorias que deverão ser reconhecidas.</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Isto é chamdado de ‘ground truth’</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A célula na qual o ‘box’ tiver seu centro é a célula responsável pela detecção</a:t>
            </a:r>
            <a:endParaRPr>
              <a:solidFill>
                <a:schemeClr val="lt1"/>
              </a:solidFill>
              <a:latin typeface="Roboto"/>
              <a:ea typeface="Roboto"/>
              <a:cs typeface="Roboto"/>
              <a:sym typeface="Roboto"/>
            </a:endParaRPr>
          </a:p>
        </p:txBody>
      </p:sp>
      <p:pic>
        <p:nvPicPr>
          <p:cNvPr id="291" name="Google Shape;291;p36"/>
          <p:cNvPicPr preferRelativeResize="0"/>
          <p:nvPr/>
        </p:nvPicPr>
        <p:blipFill>
          <a:blip r:embed="rId4">
            <a:alphaModFix/>
          </a:blip>
          <a:stretch>
            <a:fillRect/>
          </a:stretch>
        </p:blipFill>
        <p:spPr>
          <a:xfrm>
            <a:off x="6668575" y="1187250"/>
            <a:ext cx="1961900" cy="1864925"/>
          </a:xfrm>
          <a:prstGeom prst="rect">
            <a:avLst/>
          </a:prstGeom>
          <a:noFill/>
          <a:ln>
            <a:noFill/>
          </a:ln>
        </p:spPr>
      </p:pic>
      <p:pic>
        <p:nvPicPr>
          <p:cNvPr id="292" name="Google Shape;292;p36"/>
          <p:cNvPicPr preferRelativeResize="0"/>
          <p:nvPr/>
        </p:nvPicPr>
        <p:blipFill>
          <a:blip r:embed="rId5">
            <a:alphaModFix/>
          </a:blip>
          <a:stretch>
            <a:fillRect/>
          </a:stretch>
        </p:blipFill>
        <p:spPr>
          <a:xfrm>
            <a:off x="4504600" y="3157250"/>
            <a:ext cx="2011575" cy="19121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298" name="Google Shape;298;p37"/>
          <p:cNvSpPr txBox="1"/>
          <p:nvPr/>
        </p:nvSpPr>
        <p:spPr>
          <a:xfrm>
            <a:off x="387575" y="1469575"/>
            <a:ext cx="3496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Predição de classe:</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A predição de classe/categoria é ajustada ao ‘ground truth’.</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Mas também é preciso ajustar as propostas de ‘bounding box’ à célula</a:t>
            </a:r>
            <a:endParaRPr>
              <a:solidFill>
                <a:schemeClr val="lt1"/>
              </a:solidFill>
              <a:latin typeface="Roboto"/>
              <a:ea typeface="Roboto"/>
              <a:cs typeface="Roboto"/>
              <a:sym typeface="Roboto"/>
            </a:endParaRPr>
          </a:p>
        </p:txBody>
      </p:sp>
      <p:pic>
        <p:nvPicPr>
          <p:cNvPr id="299" name="Google Shape;299;p37"/>
          <p:cNvPicPr preferRelativeResize="0"/>
          <p:nvPr/>
        </p:nvPicPr>
        <p:blipFill>
          <a:blip r:embed="rId3">
            <a:alphaModFix/>
          </a:blip>
          <a:stretch>
            <a:fillRect/>
          </a:stretch>
        </p:blipFill>
        <p:spPr>
          <a:xfrm>
            <a:off x="4036175" y="1187250"/>
            <a:ext cx="3537775" cy="3362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305" name="Google Shape;305;p38"/>
          <p:cNvSpPr txBox="1"/>
          <p:nvPr/>
        </p:nvSpPr>
        <p:spPr>
          <a:xfrm>
            <a:off x="387575" y="1187250"/>
            <a:ext cx="3496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Box da classe</a:t>
            </a:r>
            <a:r>
              <a:rPr lang="pt-BR">
                <a:solidFill>
                  <a:schemeClr val="lt1"/>
                </a:solidFill>
                <a:latin typeface="Roboto"/>
                <a:ea typeface="Roboto"/>
                <a:cs typeface="Roboto"/>
                <a:sym typeface="Roboto"/>
              </a:rPr>
              <a:t>:</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O sistema gera (automaticamente) um conjunto de regiões (boxes) prospectivos.</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Dos ‘boxes’ prospectivos, qual:</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Coincide com a maior parte do ‘ground truth’ box (IoU) e</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Tem o maior grau de confiança (‘confidence level’).</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As coordenadas de detecção (centro, largura, altura) são ajustadas para esse box</a:t>
            </a:r>
            <a:endParaRPr>
              <a:solidFill>
                <a:schemeClr val="lt1"/>
              </a:solidFill>
              <a:latin typeface="Roboto"/>
              <a:ea typeface="Roboto"/>
              <a:cs typeface="Roboto"/>
              <a:sym typeface="Roboto"/>
            </a:endParaRPr>
          </a:p>
        </p:txBody>
      </p:sp>
      <p:pic>
        <p:nvPicPr>
          <p:cNvPr id="306" name="Google Shape;306;p38"/>
          <p:cNvPicPr preferRelativeResize="0"/>
          <p:nvPr/>
        </p:nvPicPr>
        <p:blipFill>
          <a:blip r:embed="rId3">
            <a:alphaModFix/>
          </a:blip>
          <a:stretch>
            <a:fillRect/>
          </a:stretch>
        </p:blipFill>
        <p:spPr>
          <a:xfrm>
            <a:off x="4036175" y="1187250"/>
            <a:ext cx="4001650" cy="3803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312" name="Google Shape;312;p39"/>
          <p:cNvSpPr txBox="1"/>
          <p:nvPr/>
        </p:nvSpPr>
        <p:spPr>
          <a:xfrm>
            <a:off x="387575" y="1469575"/>
            <a:ext cx="3496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Células sem objetos</a:t>
            </a:r>
            <a:r>
              <a:rPr lang="pt-BR">
                <a:solidFill>
                  <a:schemeClr val="lt1"/>
                </a:solidFill>
                <a:latin typeface="Roboto"/>
                <a:ea typeface="Roboto"/>
                <a:cs typeface="Roboto"/>
                <a:sym typeface="Roboto"/>
              </a:rPr>
              <a:t>:</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Todas as células que não tem ‘boxes’ passando por elas, é estabelecida uma redução no grau de confiança (‘confidence level’)</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Para estas células não são calculadas probabilidades de classe nem coordenadas, já que não há nada de interesse nelas</a:t>
            </a:r>
            <a:endParaRPr>
              <a:solidFill>
                <a:schemeClr val="lt1"/>
              </a:solidFill>
              <a:latin typeface="Roboto"/>
              <a:ea typeface="Roboto"/>
              <a:cs typeface="Roboto"/>
              <a:sym typeface="Roboto"/>
            </a:endParaRPr>
          </a:p>
        </p:txBody>
      </p:sp>
      <p:pic>
        <p:nvPicPr>
          <p:cNvPr id="313" name="Google Shape;313;p39"/>
          <p:cNvPicPr preferRelativeResize="0"/>
          <p:nvPr/>
        </p:nvPicPr>
        <p:blipFill>
          <a:blip r:embed="rId3">
            <a:alphaModFix/>
          </a:blip>
          <a:stretch>
            <a:fillRect/>
          </a:stretch>
        </p:blipFill>
        <p:spPr>
          <a:xfrm>
            <a:off x="4036175" y="1187250"/>
            <a:ext cx="4001650" cy="3803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1220700" y="196050"/>
            <a:ext cx="6702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2015 - YOLO</a:t>
            </a:r>
            <a:endParaRPr/>
          </a:p>
        </p:txBody>
      </p:sp>
      <p:sp>
        <p:nvSpPr>
          <p:cNvPr id="319" name="Google Shape;319;p40"/>
          <p:cNvSpPr txBox="1"/>
          <p:nvPr/>
        </p:nvSpPr>
        <p:spPr>
          <a:xfrm>
            <a:off x="444075" y="1187250"/>
            <a:ext cx="3496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Limitações do YOLO</a:t>
            </a:r>
            <a:r>
              <a:rPr lang="pt-BR">
                <a:solidFill>
                  <a:schemeClr val="lt1"/>
                </a:solidFill>
                <a:latin typeface="Roboto"/>
                <a:ea typeface="Roboto"/>
                <a:cs typeface="Roboto"/>
                <a:sym typeface="Roboto"/>
              </a:rPr>
              <a:t>:</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Yolo só pode prever um número limitado de ‘bouding boxes’ por célula. Na versão original 2. 5 na atual versão YoloV4.</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Apesar do número poder ser aumentado, ele só prevê uma classe por célula.</a:t>
            </a:r>
            <a:br>
              <a:rPr lang="pt-BR">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Daí a incapacidade de detetar grupos de objetos pequenos agrupados em área pequena (problema das ‘laranjas na laranjeira)</a:t>
            </a:r>
            <a:endParaRPr>
              <a:solidFill>
                <a:schemeClr val="lt1"/>
              </a:solidFill>
              <a:latin typeface="Roboto"/>
              <a:ea typeface="Roboto"/>
              <a:cs typeface="Roboto"/>
              <a:sym typeface="Roboto"/>
            </a:endParaRPr>
          </a:p>
        </p:txBody>
      </p:sp>
      <p:pic>
        <p:nvPicPr>
          <p:cNvPr id="320" name="Google Shape;320;p40"/>
          <p:cNvPicPr preferRelativeResize="0"/>
          <p:nvPr/>
        </p:nvPicPr>
        <p:blipFill>
          <a:blip r:embed="rId3">
            <a:alphaModFix/>
          </a:blip>
          <a:stretch>
            <a:fillRect/>
          </a:stretch>
        </p:blipFill>
        <p:spPr>
          <a:xfrm>
            <a:off x="4036175" y="1187250"/>
            <a:ext cx="4955425" cy="30127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104975" y="57750"/>
            <a:ext cx="89223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Estrutura do YoloV4 (last best thing)</a:t>
            </a:r>
            <a:endParaRPr/>
          </a:p>
        </p:txBody>
      </p:sp>
      <p:pic>
        <p:nvPicPr>
          <p:cNvPr id="326" name="Google Shape;326;p41"/>
          <p:cNvPicPr preferRelativeResize="0"/>
          <p:nvPr/>
        </p:nvPicPr>
        <p:blipFill>
          <a:blip r:embed="rId3">
            <a:alphaModFix/>
          </a:blip>
          <a:stretch>
            <a:fillRect/>
          </a:stretch>
        </p:blipFill>
        <p:spPr>
          <a:xfrm>
            <a:off x="1781702" y="815800"/>
            <a:ext cx="5580599" cy="4191524"/>
          </a:xfrm>
          <a:prstGeom prst="rect">
            <a:avLst/>
          </a:prstGeom>
          <a:noFill/>
          <a:ln>
            <a:noFill/>
          </a:ln>
        </p:spPr>
      </p:pic>
      <p:sp>
        <p:nvSpPr>
          <p:cNvPr id="327" name="Google Shape;327;p41"/>
          <p:cNvSpPr txBox="1"/>
          <p:nvPr/>
        </p:nvSpPr>
        <p:spPr>
          <a:xfrm>
            <a:off x="104975" y="1485725"/>
            <a:ext cx="1558500" cy="600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00">
                <a:solidFill>
                  <a:schemeClr val="lt1"/>
                </a:solidFill>
                <a:latin typeface="Roboto"/>
                <a:ea typeface="Roboto"/>
                <a:cs typeface="Roboto"/>
                <a:sym typeface="Roboto"/>
              </a:rPr>
              <a:t>B</a:t>
            </a:r>
            <a:r>
              <a:rPr b="1" lang="pt-BR" sz="900">
                <a:solidFill>
                  <a:schemeClr val="lt1"/>
                </a:solidFill>
                <a:latin typeface="Roboto"/>
                <a:ea typeface="Roboto"/>
                <a:cs typeface="Roboto"/>
                <a:sym typeface="Roboto"/>
              </a:rPr>
              <a:t>N: Batch Normalization</a:t>
            </a:r>
            <a:endParaRPr b="1" sz="900">
              <a:solidFill>
                <a:schemeClr val="lt1"/>
              </a:solidFill>
              <a:latin typeface="Roboto"/>
              <a:ea typeface="Roboto"/>
              <a:cs typeface="Roboto"/>
              <a:sym typeface="Roboto"/>
            </a:endParaRPr>
          </a:p>
          <a:p>
            <a:pPr indent="0" lvl="0" marL="0" rtl="0" algn="l">
              <a:spcBef>
                <a:spcPts val="0"/>
              </a:spcBef>
              <a:spcAft>
                <a:spcPts val="0"/>
              </a:spcAft>
              <a:buNone/>
            </a:pPr>
            <a:r>
              <a:rPr b="1" lang="pt-BR" sz="900">
                <a:solidFill>
                  <a:schemeClr val="lt1"/>
                </a:solidFill>
                <a:latin typeface="Roboto"/>
                <a:ea typeface="Roboto"/>
                <a:cs typeface="Roboto"/>
                <a:sym typeface="Roboto"/>
              </a:rPr>
              <a:t>Mish: </a:t>
            </a:r>
            <a:r>
              <a:rPr b="1" lang="pt-BR" sz="900">
                <a:solidFill>
                  <a:schemeClr val="lt1"/>
                </a:solidFill>
                <a:highlight>
                  <a:schemeClr val="dk1"/>
                </a:highlight>
                <a:latin typeface="Georgia"/>
                <a:ea typeface="Georgia"/>
                <a:cs typeface="Georgia"/>
                <a:sym typeface="Georgia"/>
              </a:rPr>
              <a:t>f(x) = x</a:t>
            </a:r>
            <a:r>
              <a:rPr lang="pt-BR" sz="900">
                <a:solidFill>
                  <a:schemeClr val="lt1"/>
                </a:solidFill>
                <a:highlight>
                  <a:schemeClr val="dk1"/>
                </a:highlight>
                <a:latin typeface="Georgia"/>
                <a:ea typeface="Georgia"/>
                <a:cs typeface="Georgia"/>
                <a:sym typeface="Georgia"/>
              </a:rPr>
              <a:t>・</a:t>
            </a:r>
            <a:r>
              <a:rPr b="1" lang="pt-BR" sz="900">
                <a:solidFill>
                  <a:schemeClr val="lt1"/>
                </a:solidFill>
                <a:highlight>
                  <a:schemeClr val="dk1"/>
                </a:highlight>
                <a:latin typeface="Georgia"/>
                <a:ea typeface="Georgia"/>
                <a:cs typeface="Georgia"/>
                <a:sym typeface="Georgia"/>
              </a:rPr>
              <a:t>tanh(ς(x))</a:t>
            </a:r>
            <a:endParaRPr b="1" sz="900">
              <a:solidFill>
                <a:schemeClr val="lt1"/>
              </a:solidFill>
              <a:highlight>
                <a:schemeClr val="dk1"/>
              </a:highlight>
              <a:latin typeface="Georgia"/>
              <a:ea typeface="Georgia"/>
              <a:cs typeface="Georgia"/>
              <a:sym typeface="Georgia"/>
            </a:endParaRPr>
          </a:p>
          <a:p>
            <a:pPr indent="0" lvl="0" marL="0" rtl="0" algn="l">
              <a:spcBef>
                <a:spcPts val="0"/>
              </a:spcBef>
              <a:spcAft>
                <a:spcPts val="0"/>
              </a:spcAft>
              <a:buNone/>
            </a:pPr>
            <a:r>
              <a:rPr b="1" lang="pt-BR" sz="900">
                <a:solidFill>
                  <a:schemeClr val="lt1"/>
                </a:solidFill>
                <a:highlight>
                  <a:schemeClr val="dk1"/>
                </a:highlight>
                <a:latin typeface="Georgia"/>
                <a:ea typeface="Georgia"/>
                <a:cs typeface="Georgia"/>
                <a:sym typeface="Georgia"/>
              </a:rPr>
              <a:t>           ς(x) = ln(1+e^x)</a:t>
            </a:r>
            <a:endParaRPr b="1" sz="200">
              <a:solidFill>
                <a:schemeClr val="lt1"/>
              </a:solidFill>
              <a:highlight>
                <a:schemeClr val="dk1"/>
              </a:highlight>
              <a:latin typeface="Georgia"/>
              <a:ea typeface="Georgia"/>
              <a:cs typeface="Georgia"/>
              <a:sym typeface="Georgia"/>
            </a:endParaRPr>
          </a:p>
        </p:txBody>
      </p:sp>
      <p:pic>
        <p:nvPicPr>
          <p:cNvPr id="328" name="Google Shape;328;p41"/>
          <p:cNvPicPr preferRelativeResize="0"/>
          <p:nvPr/>
        </p:nvPicPr>
        <p:blipFill>
          <a:blip r:embed="rId4">
            <a:alphaModFix/>
          </a:blip>
          <a:stretch>
            <a:fillRect/>
          </a:stretch>
        </p:blipFill>
        <p:spPr>
          <a:xfrm>
            <a:off x="493425" y="2025774"/>
            <a:ext cx="1170050" cy="653540"/>
          </a:xfrm>
          <a:prstGeom prst="rect">
            <a:avLst/>
          </a:prstGeom>
          <a:noFill/>
          <a:ln>
            <a:noFill/>
          </a:ln>
        </p:spPr>
      </p:pic>
      <p:sp>
        <p:nvSpPr>
          <p:cNvPr id="329" name="Google Shape;329;p41"/>
          <p:cNvSpPr txBox="1"/>
          <p:nvPr/>
        </p:nvSpPr>
        <p:spPr>
          <a:xfrm>
            <a:off x="167375" y="2876425"/>
            <a:ext cx="143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900">
                <a:solidFill>
                  <a:schemeClr val="lt1"/>
                </a:solidFill>
                <a:highlight>
                  <a:schemeClr val="dk1"/>
                </a:highlight>
                <a:latin typeface="Roboto"/>
                <a:ea typeface="Roboto"/>
                <a:cs typeface="Roboto"/>
                <a:sym typeface="Roboto"/>
              </a:rPr>
              <a:t>Leaky ReLU:</a:t>
            </a:r>
            <a:endParaRPr b="1" sz="900">
              <a:solidFill>
                <a:schemeClr val="lt1"/>
              </a:solidFill>
              <a:highlight>
                <a:schemeClr val="dk1"/>
              </a:highlight>
              <a:latin typeface="Roboto"/>
              <a:ea typeface="Roboto"/>
              <a:cs typeface="Roboto"/>
              <a:sym typeface="Roboto"/>
            </a:endParaRPr>
          </a:p>
        </p:txBody>
      </p:sp>
      <p:pic>
        <p:nvPicPr>
          <p:cNvPr id="330" name="Google Shape;330;p41"/>
          <p:cNvPicPr preferRelativeResize="0"/>
          <p:nvPr/>
        </p:nvPicPr>
        <p:blipFill>
          <a:blip r:embed="rId5">
            <a:alphaModFix/>
          </a:blip>
          <a:stretch>
            <a:fillRect/>
          </a:stretch>
        </p:blipFill>
        <p:spPr>
          <a:xfrm>
            <a:off x="493425" y="3264846"/>
            <a:ext cx="1170050" cy="6825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 name="Shape 110"/>
        <p:cNvGrpSpPr/>
        <p:nvPr/>
      </p:nvGrpSpPr>
      <p:grpSpPr>
        <a:xfrm>
          <a:off x="0" y="0"/>
          <a:ext cx="0" cy="0"/>
          <a:chOff x="0" y="0"/>
          <a:chExt cx="0" cy="0"/>
        </a:xfrm>
      </p:grpSpPr>
      <p:sp>
        <p:nvSpPr>
          <p:cNvPr id="111" name="Google Shape;111;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problema</a:t>
            </a:r>
            <a:endParaRPr/>
          </a:p>
        </p:txBody>
      </p:sp>
      <p:grpSp>
        <p:nvGrpSpPr>
          <p:cNvPr id="112" name="Google Shape;112;p15"/>
          <p:cNvGrpSpPr/>
          <p:nvPr/>
        </p:nvGrpSpPr>
        <p:grpSpPr>
          <a:xfrm>
            <a:off x="431925" y="1304875"/>
            <a:ext cx="2628925" cy="3416400"/>
            <a:chOff x="431925" y="1304875"/>
            <a:chExt cx="2628925" cy="3416400"/>
          </a:xfrm>
        </p:grpSpPr>
        <p:sp>
          <p:nvSpPr>
            <p:cNvPr id="113" name="Google Shape;113;p1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5"/>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chemeClr val="lt1"/>
                </a:solidFill>
              </a:rPr>
              <a:t>O ambiente</a:t>
            </a:r>
            <a:endParaRPr sz="1600">
              <a:solidFill>
                <a:schemeClr val="lt1"/>
              </a:solidFill>
            </a:endParaRPr>
          </a:p>
        </p:txBody>
      </p:sp>
      <p:sp>
        <p:nvSpPr>
          <p:cNvPr id="116" name="Google Shape;116;p15"/>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sz="1400"/>
              <a:t>Veículos e pessoas circulando livremente.</a:t>
            </a:r>
            <a:br>
              <a:rPr lang="pt-BR" sz="1400"/>
            </a:br>
            <a:endParaRPr sz="1400"/>
          </a:p>
          <a:p>
            <a:pPr indent="-317500" lvl="0" marL="457200" rtl="0" algn="l">
              <a:spcBef>
                <a:spcPts val="0"/>
              </a:spcBef>
              <a:spcAft>
                <a:spcPts val="0"/>
              </a:spcAft>
              <a:buSzPts val="1400"/>
              <a:buChar char="●"/>
            </a:pPr>
            <a:r>
              <a:rPr lang="pt-BR" sz="1400"/>
              <a:t>Condições ambientais diversas (sol, chuva, dia, noite).</a:t>
            </a:r>
            <a:br>
              <a:rPr lang="pt-BR" sz="1400"/>
            </a:br>
            <a:endParaRPr sz="1400"/>
          </a:p>
          <a:p>
            <a:pPr indent="-317500" lvl="0" marL="457200" rtl="0" algn="l">
              <a:spcBef>
                <a:spcPts val="0"/>
              </a:spcBef>
              <a:spcAft>
                <a:spcPts val="0"/>
              </a:spcAft>
              <a:buSzPts val="1400"/>
              <a:buChar char="●"/>
            </a:pPr>
            <a:r>
              <a:rPr lang="pt-BR" sz="1400"/>
              <a:t>Ambiente urbano com iluminação artificial, reflexos, barreiras, etc</a:t>
            </a:r>
            <a:endParaRPr sz="1400"/>
          </a:p>
        </p:txBody>
      </p:sp>
      <p:grpSp>
        <p:nvGrpSpPr>
          <p:cNvPr id="117" name="Google Shape;117;p15"/>
          <p:cNvGrpSpPr/>
          <p:nvPr/>
        </p:nvGrpSpPr>
        <p:grpSpPr>
          <a:xfrm>
            <a:off x="3320450" y="1304875"/>
            <a:ext cx="2632500" cy="3416400"/>
            <a:chOff x="3320450" y="1304875"/>
            <a:chExt cx="2632500" cy="3416400"/>
          </a:xfrm>
        </p:grpSpPr>
        <p:sp>
          <p:nvSpPr>
            <p:cNvPr id="118" name="Google Shape;118;p1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5"/>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chemeClr val="lt1"/>
                </a:solidFill>
              </a:rPr>
              <a:t>O Contexto</a:t>
            </a:r>
            <a:endParaRPr sz="1600">
              <a:solidFill>
                <a:schemeClr val="lt1"/>
              </a:solidFill>
            </a:endParaRPr>
          </a:p>
        </p:txBody>
      </p:sp>
      <p:sp>
        <p:nvSpPr>
          <p:cNvPr id="121" name="Google Shape;121;p15"/>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pt-BR" sz="1600"/>
              <a:t>Necessidade de identificar ocorrências:</a:t>
            </a:r>
            <a:br>
              <a:rPr lang="pt-BR" sz="1600"/>
            </a:br>
            <a:endParaRPr sz="1600"/>
          </a:p>
          <a:p>
            <a:pPr indent="-330200" lvl="1" marL="914400" rtl="0" algn="l">
              <a:spcBef>
                <a:spcPts val="0"/>
              </a:spcBef>
              <a:spcAft>
                <a:spcPts val="0"/>
              </a:spcAft>
              <a:buSzPts val="1600"/>
              <a:buChar char="○"/>
            </a:pPr>
            <a:r>
              <a:rPr lang="pt-BR" sz="1600"/>
              <a:t>Tumultos,</a:t>
            </a:r>
            <a:endParaRPr sz="1600"/>
          </a:p>
          <a:p>
            <a:pPr indent="-330200" lvl="1" marL="914400" rtl="0" algn="l">
              <a:spcBef>
                <a:spcPts val="0"/>
              </a:spcBef>
              <a:spcAft>
                <a:spcPts val="0"/>
              </a:spcAft>
              <a:buSzPts val="1600"/>
              <a:buChar char="○"/>
            </a:pPr>
            <a:r>
              <a:rPr lang="pt-BR" sz="1600"/>
              <a:t>Assaltos,</a:t>
            </a:r>
            <a:endParaRPr sz="1600"/>
          </a:p>
          <a:p>
            <a:pPr indent="-330200" lvl="1" marL="914400" rtl="0" algn="l">
              <a:spcBef>
                <a:spcPts val="0"/>
              </a:spcBef>
              <a:spcAft>
                <a:spcPts val="0"/>
              </a:spcAft>
              <a:buSzPts val="1600"/>
              <a:buChar char="○"/>
            </a:pPr>
            <a:r>
              <a:rPr lang="pt-BR" sz="1600"/>
              <a:t>Infrações de trânsito</a:t>
            </a:r>
            <a:endParaRPr sz="1600"/>
          </a:p>
        </p:txBody>
      </p:sp>
      <p:grpSp>
        <p:nvGrpSpPr>
          <p:cNvPr id="122" name="Google Shape;122;p15"/>
          <p:cNvGrpSpPr/>
          <p:nvPr/>
        </p:nvGrpSpPr>
        <p:grpSpPr>
          <a:xfrm>
            <a:off x="6212550" y="1304875"/>
            <a:ext cx="2632500" cy="3416400"/>
            <a:chOff x="6212550" y="1304875"/>
            <a:chExt cx="2632500" cy="3416400"/>
          </a:xfrm>
        </p:grpSpPr>
        <p:sp>
          <p:nvSpPr>
            <p:cNvPr id="123" name="Google Shape;123;p1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5"/>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chemeClr val="lt1"/>
                </a:solidFill>
              </a:rPr>
              <a:t>O problema</a:t>
            </a:r>
            <a:endParaRPr sz="1600">
              <a:solidFill>
                <a:schemeClr val="lt1"/>
              </a:solidFill>
            </a:endParaRPr>
          </a:p>
        </p:txBody>
      </p:sp>
      <p:sp>
        <p:nvSpPr>
          <p:cNvPr id="126" name="Google Shape;126;p15"/>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t>Identificar as ocorrências usando:</a:t>
            </a:r>
            <a:endParaRPr sz="1400"/>
          </a:p>
          <a:p>
            <a:pPr indent="-317500" lvl="0" marL="457200" rtl="0" algn="l">
              <a:spcBef>
                <a:spcPts val="1600"/>
              </a:spcBef>
              <a:spcAft>
                <a:spcPts val="0"/>
              </a:spcAft>
              <a:buSzPts val="1400"/>
              <a:buChar char="●"/>
            </a:pPr>
            <a:r>
              <a:rPr lang="pt-BR" sz="1400"/>
              <a:t>Computador embarcado, de borda (IoT),</a:t>
            </a:r>
            <a:endParaRPr sz="1400"/>
          </a:p>
          <a:p>
            <a:pPr indent="-317500" lvl="0" marL="457200" rtl="0" algn="l">
              <a:spcBef>
                <a:spcPts val="0"/>
              </a:spcBef>
              <a:spcAft>
                <a:spcPts val="0"/>
              </a:spcAft>
              <a:buSzPts val="1400"/>
              <a:buChar char="●"/>
            </a:pPr>
            <a:r>
              <a:rPr lang="pt-BR" sz="1400"/>
              <a:t>Câmera simples,</a:t>
            </a:r>
            <a:endParaRPr sz="1400"/>
          </a:p>
          <a:p>
            <a:pPr indent="-317500" lvl="0" marL="457200" rtl="0" algn="l">
              <a:spcBef>
                <a:spcPts val="0"/>
              </a:spcBef>
              <a:spcAft>
                <a:spcPts val="0"/>
              </a:spcAft>
              <a:buSzPts val="1400"/>
              <a:buChar char="●"/>
            </a:pPr>
            <a:r>
              <a:rPr lang="pt-BR" sz="1400"/>
              <a:t>Veículo em movimento</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type="title"/>
          </p:nvPr>
        </p:nvSpPr>
        <p:spPr>
          <a:xfrm>
            <a:off x="104975" y="57750"/>
            <a:ext cx="89223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DARKNET53</a:t>
            </a:r>
            <a:endParaRPr/>
          </a:p>
        </p:txBody>
      </p:sp>
      <p:pic>
        <p:nvPicPr>
          <p:cNvPr id="336" name="Google Shape;336;p42"/>
          <p:cNvPicPr preferRelativeResize="0"/>
          <p:nvPr/>
        </p:nvPicPr>
        <p:blipFill>
          <a:blip r:embed="rId3">
            <a:alphaModFix/>
          </a:blip>
          <a:stretch>
            <a:fillRect/>
          </a:stretch>
        </p:blipFill>
        <p:spPr>
          <a:xfrm>
            <a:off x="5852438" y="864250"/>
            <a:ext cx="2595085" cy="3942152"/>
          </a:xfrm>
          <a:prstGeom prst="rect">
            <a:avLst/>
          </a:prstGeom>
          <a:noFill/>
          <a:ln>
            <a:noFill/>
          </a:ln>
        </p:spPr>
      </p:pic>
      <p:sp>
        <p:nvSpPr>
          <p:cNvPr id="337" name="Google Shape;337;p42"/>
          <p:cNvSpPr txBox="1"/>
          <p:nvPr/>
        </p:nvSpPr>
        <p:spPr>
          <a:xfrm>
            <a:off x="411800" y="936650"/>
            <a:ext cx="5289000" cy="2586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Char char="●"/>
            </a:pPr>
            <a:r>
              <a:rPr lang="pt-BR" sz="1200">
                <a:solidFill>
                  <a:schemeClr val="lt1"/>
                </a:solidFill>
                <a:highlight>
                  <a:schemeClr val="dk1"/>
                </a:highlight>
              </a:rPr>
              <a:t>Bacbone do YoloV3.</a:t>
            </a:r>
            <a:br>
              <a:rPr lang="pt-BR" sz="1200">
                <a:solidFill>
                  <a:schemeClr val="lt1"/>
                </a:solidFill>
                <a:highlight>
                  <a:schemeClr val="dk1"/>
                </a:highlight>
              </a:rPr>
            </a:br>
            <a:endParaRPr sz="1200">
              <a:solidFill>
                <a:schemeClr val="lt1"/>
              </a:solidFill>
              <a:highlight>
                <a:schemeClr val="dk1"/>
              </a:highlight>
            </a:endParaRPr>
          </a:p>
          <a:p>
            <a:pPr indent="-304800" lvl="0" marL="457200" rtl="0" algn="l">
              <a:spcBef>
                <a:spcPts val="0"/>
              </a:spcBef>
              <a:spcAft>
                <a:spcPts val="0"/>
              </a:spcAft>
              <a:buClr>
                <a:schemeClr val="lt1"/>
              </a:buClr>
              <a:buSzPts val="1200"/>
              <a:buChar char="●"/>
            </a:pPr>
            <a:r>
              <a:rPr lang="pt-BR" sz="1200">
                <a:solidFill>
                  <a:schemeClr val="lt1"/>
                </a:solidFill>
                <a:highlight>
                  <a:schemeClr val="dk1"/>
                </a:highlight>
              </a:rPr>
              <a:t>Usa filtros 3x3 e dobra o número de canais a cada passo de pooling.</a:t>
            </a:r>
            <a:br>
              <a:rPr lang="pt-BR" sz="1200">
                <a:solidFill>
                  <a:schemeClr val="lt1"/>
                </a:solidFill>
                <a:highlight>
                  <a:schemeClr val="dk1"/>
                </a:highlight>
              </a:rPr>
            </a:br>
            <a:endParaRPr sz="1200">
              <a:solidFill>
                <a:schemeClr val="lt1"/>
              </a:solidFill>
              <a:highlight>
                <a:schemeClr val="dk1"/>
              </a:highlight>
            </a:endParaRPr>
          </a:p>
          <a:p>
            <a:pPr indent="-304800" lvl="0" marL="457200" rtl="0" algn="l">
              <a:spcBef>
                <a:spcPts val="0"/>
              </a:spcBef>
              <a:spcAft>
                <a:spcPts val="0"/>
              </a:spcAft>
              <a:buClr>
                <a:schemeClr val="lt1"/>
              </a:buClr>
              <a:buSzPts val="1200"/>
              <a:buChar char="●"/>
            </a:pPr>
            <a:r>
              <a:rPr lang="pt-BR" sz="1200">
                <a:solidFill>
                  <a:schemeClr val="lt1"/>
                </a:solidFill>
                <a:highlight>
                  <a:schemeClr val="dk1"/>
                </a:highlight>
              </a:rPr>
              <a:t>Usando os conceitos de NIN (Network in Network) usa o valor do agrupamento global médio (global average pooling) para fazer predições.</a:t>
            </a:r>
            <a:br>
              <a:rPr lang="pt-BR" sz="1200">
                <a:solidFill>
                  <a:schemeClr val="lt1"/>
                </a:solidFill>
                <a:highlight>
                  <a:schemeClr val="dk1"/>
                </a:highlight>
              </a:rPr>
            </a:br>
            <a:endParaRPr sz="1200">
              <a:solidFill>
                <a:schemeClr val="lt1"/>
              </a:solidFill>
              <a:highlight>
                <a:schemeClr val="dk1"/>
              </a:highlight>
            </a:endParaRPr>
          </a:p>
          <a:p>
            <a:pPr indent="-304800" lvl="0" marL="457200" rtl="0" algn="l">
              <a:spcBef>
                <a:spcPts val="0"/>
              </a:spcBef>
              <a:spcAft>
                <a:spcPts val="0"/>
              </a:spcAft>
              <a:buClr>
                <a:schemeClr val="lt1"/>
              </a:buClr>
              <a:buSzPts val="1200"/>
              <a:buChar char="●"/>
            </a:pPr>
            <a:r>
              <a:rPr lang="pt-BR" sz="1200">
                <a:solidFill>
                  <a:schemeClr val="lt1"/>
                </a:solidFill>
                <a:highlight>
                  <a:schemeClr val="dk1"/>
                </a:highlight>
              </a:rPr>
              <a:t>Usa filtros 1x1 para comprimir a representação de ‘features’ entre convoluções 3x3.</a:t>
            </a:r>
            <a:br>
              <a:rPr lang="pt-BR" sz="1200">
                <a:solidFill>
                  <a:schemeClr val="lt1"/>
                </a:solidFill>
                <a:highlight>
                  <a:schemeClr val="dk1"/>
                </a:highlight>
              </a:rPr>
            </a:br>
            <a:endParaRPr sz="1200">
              <a:solidFill>
                <a:schemeClr val="lt1"/>
              </a:solidFill>
              <a:highlight>
                <a:schemeClr val="dk1"/>
              </a:highlight>
            </a:endParaRPr>
          </a:p>
          <a:p>
            <a:pPr indent="-304800" lvl="0" marL="457200" rtl="0" algn="l">
              <a:spcBef>
                <a:spcPts val="0"/>
              </a:spcBef>
              <a:spcAft>
                <a:spcPts val="0"/>
              </a:spcAft>
              <a:buClr>
                <a:schemeClr val="lt1"/>
              </a:buClr>
              <a:buSzPts val="1200"/>
              <a:buChar char="●"/>
            </a:pPr>
            <a:r>
              <a:rPr lang="pt-BR" sz="1200">
                <a:solidFill>
                  <a:schemeClr val="lt1"/>
                </a:solidFill>
                <a:highlight>
                  <a:schemeClr val="dk1"/>
                </a:highlight>
              </a:rPr>
              <a:t>Usa ‘batch normalization’ para estabilizar o treino, acelerar converrgência e regularizar o ‘model batch’</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104975" y="57750"/>
            <a:ext cx="89223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CSP</a:t>
            </a:r>
            <a:r>
              <a:rPr lang="pt-BR"/>
              <a:t>DARKNET53</a:t>
            </a:r>
            <a:endParaRPr/>
          </a:p>
        </p:txBody>
      </p:sp>
      <p:pic>
        <p:nvPicPr>
          <p:cNvPr id="343" name="Google Shape;343;p43"/>
          <p:cNvPicPr preferRelativeResize="0"/>
          <p:nvPr/>
        </p:nvPicPr>
        <p:blipFill>
          <a:blip r:embed="rId3">
            <a:alphaModFix/>
          </a:blip>
          <a:stretch>
            <a:fillRect/>
          </a:stretch>
        </p:blipFill>
        <p:spPr>
          <a:xfrm>
            <a:off x="3534663" y="896550"/>
            <a:ext cx="2062936" cy="3942149"/>
          </a:xfrm>
          <a:prstGeom prst="rect">
            <a:avLst/>
          </a:prstGeom>
          <a:noFill/>
          <a:ln>
            <a:noFill/>
          </a:ln>
        </p:spPr>
      </p:pic>
      <p:sp>
        <p:nvSpPr>
          <p:cNvPr id="344" name="Google Shape;344;p43"/>
          <p:cNvSpPr txBox="1"/>
          <p:nvPr/>
        </p:nvSpPr>
        <p:spPr>
          <a:xfrm>
            <a:off x="411800" y="936650"/>
            <a:ext cx="26808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chemeClr val="lt1"/>
                </a:solidFill>
                <a:highlight>
                  <a:schemeClr val="dk1"/>
                </a:highlight>
              </a:rPr>
              <a:t>Backbone do YOLOv4</a:t>
            </a:r>
            <a:endParaRPr sz="1200">
              <a:solidFill>
                <a:schemeClr val="lt1"/>
              </a:solidFill>
              <a:highlight>
                <a:schemeClr val="dk1"/>
              </a:highlight>
            </a:endParaRPr>
          </a:p>
          <a:p>
            <a:pPr indent="0" lvl="0" marL="0" rtl="0" algn="l">
              <a:spcBef>
                <a:spcPts val="0"/>
              </a:spcBef>
              <a:spcAft>
                <a:spcPts val="0"/>
              </a:spcAft>
              <a:buNone/>
            </a:pPr>
            <a:r>
              <a:t/>
            </a:r>
            <a:endParaRPr sz="1200">
              <a:solidFill>
                <a:schemeClr val="lt1"/>
              </a:solidFill>
              <a:highlight>
                <a:schemeClr val="dk1"/>
              </a:highlight>
            </a:endParaRPr>
          </a:p>
          <a:p>
            <a:pPr indent="-304800" lvl="0" marL="457200" rtl="0" algn="l">
              <a:spcBef>
                <a:spcPts val="0"/>
              </a:spcBef>
              <a:spcAft>
                <a:spcPts val="0"/>
              </a:spcAft>
              <a:buClr>
                <a:schemeClr val="lt1"/>
              </a:buClr>
              <a:buSzPts val="1200"/>
              <a:buChar char="●"/>
            </a:pPr>
            <a:r>
              <a:rPr lang="pt-BR" sz="1200">
                <a:solidFill>
                  <a:schemeClr val="lt1"/>
                </a:solidFill>
                <a:highlight>
                  <a:schemeClr val="dk1"/>
                </a:highlight>
              </a:rPr>
              <a:t>Problema a ser resolvido:</a:t>
            </a:r>
            <a:br>
              <a:rPr lang="pt-BR" sz="1200">
                <a:solidFill>
                  <a:schemeClr val="lt1"/>
                </a:solidFill>
                <a:highlight>
                  <a:schemeClr val="dk1"/>
                </a:highlight>
              </a:rPr>
            </a:br>
            <a:endParaRPr sz="1200">
              <a:solidFill>
                <a:schemeClr val="lt1"/>
              </a:solidFill>
              <a:highlight>
                <a:schemeClr val="dk1"/>
              </a:highlight>
            </a:endParaRPr>
          </a:p>
          <a:p>
            <a:pPr indent="-304800" lvl="1" marL="914400" rtl="0" algn="l">
              <a:spcBef>
                <a:spcPts val="0"/>
              </a:spcBef>
              <a:spcAft>
                <a:spcPts val="0"/>
              </a:spcAft>
              <a:buClr>
                <a:schemeClr val="lt1"/>
              </a:buClr>
              <a:buSzPts val="1200"/>
              <a:buChar char="○"/>
            </a:pPr>
            <a:r>
              <a:rPr lang="pt-BR" sz="1200">
                <a:solidFill>
                  <a:schemeClr val="lt1"/>
                </a:solidFill>
                <a:highlight>
                  <a:schemeClr val="dk1"/>
                </a:highlight>
              </a:rPr>
              <a:t>Grande quantidade de cálculo no Darknet-53 por conta do cálculo duplicado de gradientes.</a:t>
            </a:r>
            <a:br>
              <a:rPr lang="pt-BR" sz="1200">
                <a:solidFill>
                  <a:schemeClr val="lt1"/>
                </a:solidFill>
                <a:highlight>
                  <a:schemeClr val="dk1"/>
                </a:highlight>
              </a:rPr>
            </a:br>
            <a:endParaRPr sz="1200">
              <a:solidFill>
                <a:schemeClr val="lt1"/>
              </a:solidFill>
              <a:highlight>
                <a:schemeClr val="dk1"/>
              </a:highlight>
            </a:endParaRPr>
          </a:p>
          <a:p>
            <a:pPr indent="-304800" lvl="0" marL="457200" rtl="0" algn="l">
              <a:spcBef>
                <a:spcPts val="0"/>
              </a:spcBef>
              <a:spcAft>
                <a:spcPts val="0"/>
              </a:spcAft>
              <a:buClr>
                <a:schemeClr val="lt1"/>
              </a:buClr>
              <a:buSzPts val="1200"/>
              <a:buChar char="●"/>
            </a:pPr>
            <a:r>
              <a:rPr lang="pt-BR" sz="1200">
                <a:solidFill>
                  <a:schemeClr val="lt1"/>
                </a:solidFill>
                <a:highlight>
                  <a:schemeClr val="dk1"/>
                </a:highlight>
              </a:rPr>
              <a:t>CSP reduz o número de cálculos integrando as mudanças de gradiente no ‘feature map’ do início ao fim.</a:t>
            </a:r>
            <a:endParaRPr sz="1200">
              <a:solidFill>
                <a:schemeClr val="lt1"/>
              </a:solidFill>
              <a:highlight>
                <a:schemeClr val="dk1"/>
              </a:highlight>
            </a:endParaRPr>
          </a:p>
          <a:p>
            <a:pPr indent="0" lvl="0" marL="0" rtl="0" algn="l">
              <a:spcBef>
                <a:spcPts val="0"/>
              </a:spcBef>
              <a:spcAft>
                <a:spcPts val="0"/>
              </a:spcAft>
              <a:buNone/>
            </a:pPr>
            <a:r>
              <a:t/>
            </a:r>
            <a:endParaRPr sz="1200">
              <a:solidFill>
                <a:schemeClr val="lt1"/>
              </a:solidFill>
              <a:highlight>
                <a:schemeClr val="dk1"/>
              </a:highlight>
            </a:endParaRPr>
          </a:p>
        </p:txBody>
      </p:sp>
      <p:sp>
        <p:nvSpPr>
          <p:cNvPr id="345" name="Google Shape;345;p43"/>
          <p:cNvSpPr txBox="1"/>
          <p:nvPr/>
        </p:nvSpPr>
        <p:spPr>
          <a:xfrm>
            <a:off x="5894425" y="944725"/>
            <a:ext cx="28101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solidFill>
                  <a:schemeClr val="lt1"/>
                </a:solidFill>
                <a:highlight>
                  <a:schemeClr val="dk1"/>
                </a:highlight>
              </a:rPr>
              <a:t>CSPDarknet53 é uma CNN que usa estratégia SSPNet para particionar o ‘feature map’ da camada de base em duas partes e então faz um merge dessas partes utilizando uma hierarquia cross-stage.</a:t>
            </a:r>
            <a:endParaRPr sz="1100">
              <a:solidFill>
                <a:schemeClr val="lt1"/>
              </a:solidFill>
              <a:highlight>
                <a:schemeClr val="dk1"/>
              </a:highlight>
            </a:endParaRPr>
          </a:p>
          <a:p>
            <a:pPr indent="0" lvl="0" marL="0" rtl="0" algn="l">
              <a:spcBef>
                <a:spcPts val="0"/>
              </a:spcBef>
              <a:spcAft>
                <a:spcPts val="0"/>
              </a:spcAft>
              <a:buNone/>
            </a:pPr>
            <a:r>
              <a:t/>
            </a:r>
            <a:endParaRPr sz="1100">
              <a:solidFill>
                <a:schemeClr val="lt1"/>
              </a:solidFill>
              <a:highlight>
                <a:schemeClr val="dk1"/>
              </a:highlight>
            </a:endParaRPr>
          </a:p>
          <a:p>
            <a:pPr indent="0" lvl="0" marL="0" rtl="0" algn="l">
              <a:spcBef>
                <a:spcPts val="0"/>
              </a:spcBef>
              <a:spcAft>
                <a:spcPts val="0"/>
              </a:spcAft>
              <a:buNone/>
            </a:pPr>
            <a:r>
              <a:rPr lang="pt-BR" sz="1100">
                <a:solidFill>
                  <a:schemeClr val="lt1"/>
                </a:solidFill>
                <a:highlight>
                  <a:schemeClr val="dk1"/>
                </a:highlight>
              </a:rPr>
              <a:t>O uso de uma estratégia de divisão e mesclagem permite um fluxo maior de gradientes através da rede.</a:t>
            </a:r>
            <a:endParaRPr sz="1100">
              <a:solidFill>
                <a:schemeClr val="lt1"/>
              </a:solidFill>
              <a:highlight>
                <a:schemeClr val="dk1"/>
              </a:highlight>
            </a:endParaRPr>
          </a:p>
        </p:txBody>
      </p:sp>
      <p:sp>
        <p:nvSpPr>
          <p:cNvPr id="346" name="Google Shape;346;p43"/>
          <p:cNvSpPr txBox="1"/>
          <p:nvPr/>
        </p:nvSpPr>
        <p:spPr>
          <a:xfrm>
            <a:off x="5894425" y="3028750"/>
            <a:ext cx="2930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u="sng">
                <a:solidFill>
                  <a:schemeClr val="lt1"/>
                </a:solidFill>
                <a:latin typeface="Roboto"/>
                <a:ea typeface="Roboto"/>
                <a:cs typeface="Roboto"/>
                <a:sym typeface="Roboto"/>
                <a:hlinkClick r:id="rId4">
                  <a:extLst>
                    <a:ext uri="{A12FA001-AC4F-418D-AE19-62706E023703}">
                      <ahyp:hlinkClr val="tx"/>
                    </a:ext>
                  </a:extLst>
                </a:hlinkClick>
              </a:rPr>
              <a:t>SSPNet: Scale Selection Pyramid Network for Tiny Person Detection from UAV Images</a:t>
            </a:r>
            <a:endParaRPr sz="1200">
              <a:solidFill>
                <a:schemeClr val="lt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104975" y="57750"/>
            <a:ext cx="89223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PANNet</a:t>
            </a:r>
            <a:endParaRPr/>
          </a:p>
        </p:txBody>
      </p:sp>
      <p:pic>
        <p:nvPicPr>
          <p:cNvPr id="352" name="Google Shape;352;p44"/>
          <p:cNvPicPr preferRelativeResize="0"/>
          <p:nvPr/>
        </p:nvPicPr>
        <p:blipFill>
          <a:blip r:embed="rId3">
            <a:alphaModFix/>
          </a:blip>
          <a:stretch>
            <a:fillRect/>
          </a:stretch>
        </p:blipFill>
        <p:spPr>
          <a:xfrm>
            <a:off x="2115625" y="1022075"/>
            <a:ext cx="4912755" cy="3942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104975" y="57750"/>
            <a:ext cx="89223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PANNet</a:t>
            </a:r>
            <a:endParaRPr/>
          </a:p>
        </p:txBody>
      </p:sp>
      <p:pic>
        <p:nvPicPr>
          <p:cNvPr id="358" name="Google Shape;358;p45"/>
          <p:cNvPicPr preferRelativeResize="0"/>
          <p:nvPr/>
        </p:nvPicPr>
        <p:blipFill>
          <a:blip r:embed="rId3">
            <a:alphaModFix/>
          </a:blip>
          <a:stretch>
            <a:fillRect/>
          </a:stretch>
        </p:blipFill>
        <p:spPr>
          <a:xfrm>
            <a:off x="1718150" y="896550"/>
            <a:ext cx="5695950" cy="1885950"/>
          </a:xfrm>
          <a:prstGeom prst="rect">
            <a:avLst/>
          </a:prstGeom>
          <a:noFill/>
          <a:ln>
            <a:noFill/>
          </a:ln>
        </p:spPr>
      </p:pic>
      <p:sp>
        <p:nvSpPr>
          <p:cNvPr id="359" name="Google Shape;359;p45"/>
          <p:cNvSpPr txBox="1"/>
          <p:nvPr/>
        </p:nvSpPr>
        <p:spPr>
          <a:xfrm>
            <a:off x="250775" y="2948100"/>
            <a:ext cx="87765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highlight>
                  <a:schemeClr val="dk1"/>
                </a:highlight>
                <a:latin typeface="Roboto"/>
                <a:ea typeface="Roboto"/>
                <a:cs typeface="Roboto"/>
                <a:sym typeface="Roboto"/>
              </a:rPr>
              <a:t>PAN: Path Aggregation Network (Paper: </a:t>
            </a:r>
            <a:r>
              <a:rPr lang="pt-BR" u="sng">
                <a:solidFill>
                  <a:schemeClr val="lt1"/>
                </a:solidFill>
                <a:highlight>
                  <a:schemeClr val="dk1"/>
                </a:highlight>
                <a:latin typeface="Roboto"/>
                <a:ea typeface="Roboto"/>
                <a:cs typeface="Roboto"/>
                <a:sym typeface="Roboto"/>
                <a:hlinkClick r:id="rId4">
                  <a:extLst>
                    <a:ext uri="{A12FA001-AC4F-418D-AE19-62706E023703}">
                      <ahyp:hlinkClr val="tx"/>
                    </a:ext>
                  </a:extLst>
                </a:hlinkClick>
              </a:rPr>
              <a:t>CVPR-2018</a:t>
            </a:r>
            <a:r>
              <a:rPr lang="pt-BR">
                <a:solidFill>
                  <a:schemeClr val="lt1"/>
                </a:solidFill>
                <a:highlight>
                  <a:schemeClr val="dk1"/>
                </a:highlight>
                <a:latin typeface="Roboto"/>
                <a:ea typeface="Roboto"/>
                <a:cs typeface="Roboto"/>
                <a:sym typeface="Roboto"/>
              </a:rPr>
              <a:t> )</a:t>
            </a:r>
            <a:endParaRPr>
              <a:solidFill>
                <a:schemeClr val="lt1"/>
              </a:solidFill>
              <a:highlight>
                <a:schemeClr val="dk1"/>
              </a:highlight>
              <a:latin typeface="Roboto"/>
              <a:ea typeface="Roboto"/>
              <a:cs typeface="Roboto"/>
              <a:sym typeface="Roboto"/>
            </a:endParaRPr>
          </a:p>
          <a:p>
            <a:pPr indent="0" lvl="0" marL="0" rtl="0" algn="l">
              <a:spcBef>
                <a:spcPts val="0"/>
              </a:spcBef>
              <a:spcAft>
                <a:spcPts val="0"/>
              </a:spcAft>
              <a:buNone/>
            </a:pPr>
            <a:r>
              <a:rPr lang="pt-BR" sz="1200">
                <a:solidFill>
                  <a:schemeClr val="lt1"/>
                </a:solidFill>
                <a:highlight>
                  <a:schemeClr val="dk1"/>
                </a:highlight>
                <a:latin typeface="Roboto"/>
                <a:ea typeface="Roboto"/>
                <a:cs typeface="Roboto"/>
                <a:sym typeface="Roboto"/>
              </a:rPr>
              <a:t>Low-level features são úteis para instâncias de reconhecimento em larga escala. </a:t>
            </a:r>
            <a:endParaRPr sz="1200">
              <a:solidFill>
                <a:schemeClr val="lt1"/>
              </a:solidFill>
              <a:highlight>
                <a:schemeClr val="dk1"/>
              </a:highlight>
              <a:latin typeface="Roboto"/>
              <a:ea typeface="Roboto"/>
              <a:cs typeface="Roboto"/>
              <a:sym typeface="Roboto"/>
            </a:endParaRPr>
          </a:p>
          <a:p>
            <a:pPr indent="0" lvl="0" marL="0" rtl="0" algn="l">
              <a:spcBef>
                <a:spcPts val="0"/>
              </a:spcBef>
              <a:spcAft>
                <a:spcPts val="0"/>
              </a:spcAft>
              <a:buNone/>
            </a:pPr>
            <a:r>
              <a:rPr lang="pt-BR" sz="1200">
                <a:solidFill>
                  <a:schemeClr val="lt1"/>
                </a:solidFill>
                <a:highlight>
                  <a:schemeClr val="dk1"/>
                </a:highlight>
                <a:latin typeface="Roboto"/>
                <a:ea typeface="Roboto"/>
                <a:cs typeface="Roboto"/>
                <a:sym typeface="Roboto"/>
              </a:rPr>
              <a:t>Entretanto, a distância entre os features de alto nível e de baixo nível é muito grande.</a:t>
            </a:r>
            <a:endParaRPr sz="1200">
              <a:solidFill>
                <a:schemeClr val="lt1"/>
              </a:solidFill>
              <a:highlight>
                <a:schemeClr val="dk1"/>
              </a:highlight>
              <a:latin typeface="Roboto"/>
              <a:ea typeface="Roboto"/>
              <a:cs typeface="Roboto"/>
              <a:sym typeface="Roboto"/>
            </a:endParaRPr>
          </a:p>
          <a:p>
            <a:pPr indent="0" lvl="0" marL="0" rtl="0" algn="l">
              <a:spcBef>
                <a:spcPts val="0"/>
              </a:spcBef>
              <a:spcAft>
                <a:spcPts val="0"/>
              </a:spcAft>
              <a:buNone/>
            </a:pPr>
            <a:r>
              <a:rPr lang="pt-BR" sz="1200">
                <a:solidFill>
                  <a:schemeClr val="lt1"/>
                </a:solidFill>
                <a:highlight>
                  <a:schemeClr val="dk1"/>
                </a:highlight>
                <a:latin typeface="Roboto"/>
                <a:ea typeface="Roboto"/>
                <a:cs typeface="Roboto"/>
                <a:sym typeface="Roboto"/>
              </a:rPr>
              <a:t>Tal distância aumenta a dificuldade de obter informação precisa de posicionamento.</a:t>
            </a:r>
            <a:endParaRPr sz="1200">
              <a:solidFill>
                <a:schemeClr val="lt1"/>
              </a:solidFill>
              <a:highlight>
                <a:schemeClr val="dk1"/>
              </a:highlight>
              <a:latin typeface="Roboto"/>
              <a:ea typeface="Roboto"/>
              <a:cs typeface="Roboto"/>
              <a:sym typeface="Roboto"/>
            </a:endParaRPr>
          </a:p>
          <a:p>
            <a:pPr indent="0" lvl="0" marL="0" rtl="0" algn="l">
              <a:spcBef>
                <a:spcPts val="0"/>
              </a:spcBef>
              <a:spcAft>
                <a:spcPts val="0"/>
              </a:spcAft>
              <a:buNone/>
            </a:pPr>
            <a:r>
              <a:rPr lang="pt-BR" sz="1200">
                <a:solidFill>
                  <a:schemeClr val="lt1"/>
                </a:solidFill>
                <a:highlight>
                  <a:schemeClr val="dk1"/>
                </a:highlight>
                <a:latin typeface="Roboto"/>
                <a:ea typeface="Roboto"/>
                <a:cs typeface="Roboto"/>
                <a:sym typeface="Roboto"/>
              </a:rPr>
              <a:t>Adicionalmente, cada região sugerida é prevista com base no mapa (grid) de features gerado a partir de pooling (heurística) no nível de features.</a:t>
            </a:r>
            <a:endParaRPr sz="1200">
              <a:solidFill>
                <a:schemeClr val="lt1"/>
              </a:solidFill>
              <a:highlight>
                <a:schemeClr val="dk1"/>
              </a:highlight>
              <a:latin typeface="Roboto"/>
              <a:ea typeface="Roboto"/>
              <a:cs typeface="Roboto"/>
              <a:sym typeface="Roboto"/>
            </a:endParaRPr>
          </a:p>
          <a:p>
            <a:pPr indent="0" lvl="0" marL="0" rtl="0" algn="l">
              <a:spcBef>
                <a:spcPts val="0"/>
              </a:spcBef>
              <a:spcAft>
                <a:spcPts val="0"/>
              </a:spcAft>
              <a:buNone/>
            </a:pPr>
            <a:r>
              <a:rPr lang="pt-BR" sz="1200">
                <a:solidFill>
                  <a:schemeClr val="lt1"/>
                </a:solidFill>
                <a:highlight>
                  <a:schemeClr val="dk1"/>
                </a:highlight>
                <a:latin typeface="Roboto"/>
                <a:ea typeface="Roboto"/>
                <a:cs typeface="Roboto"/>
                <a:sym typeface="Roboto"/>
              </a:rPr>
              <a:t>Finalmente, a previsão de máscara é realizada apenas em um único campo de visão, e informações mais diversas não podem ser obtidas.</a:t>
            </a:r>
            <a:endParaRPr sz="1200">
              <a:solidFill>
                <a:schemeClr val="lt1"/>
              </a:solidFill>
              <a:highlight>
                <a:schemeClr val="dk1"/>
              </a:highlight>
              <a:latin typeface="Roboto"/>
              <a:ea typeface="Roboto"/>
              <a:cs typeface="Roboto"/>
              <a:sym typeface="Roboto"/>
            </a:endParaRPr>
          </a:p>
          <a:p>
            <a:pPr indent="0" lvl="0" marL="0" rtl="0" algn="l">
              <a:spcBef>
                <a:spcPts val="0"/>
              </a:spcBef>
              <a:spcAft>
                <a:spcPts val="0"/>
              </a:spcAft>
              <a:buNone/>
            </a:pPr>
            <a:r>
              <a:rPr lang="pt-BR" sz="1200">
                <a:solidFill>
                  <a:schemeClr val="lt1"/>
                </a:solidFill>
                <a:highlight>
                  <a:schemeClr val="dk1"/>
                </a:highlight>
                <a:latin typeface="Roboto"/>
                <a:ea typeface="Roboto"/>
                <a:cs typeface="Roboto"/>
                <a:sym typeface="Roboto"/>
              </a:rPr>
              <a:t>Ou seja, a rede pode melhorar muito a qualidade de gerar máscaras de previsão, acelerando o fluxo de informações e integrando recursos em diferentes níveis.</a:t>
            </a:r>
            <a:endParaRPr sz="1200">
              <a:solidFill>
                <a:schemeClr val="lt1"/>
              </a:solidFill>
              <a:highlight>
                <a:schemeClr val="dk1"/>
              </a:highlight>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type="title"/>
          </p:nvPr>
        </p:nvSpPr>
        <p:spPr>
          <a:xfrm>
            <a:off x="104975" y="57750"/>
            <a:ext cx="89223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Estrutura do YoloV4 (last best thing)</a:t>
            </a:r>
            <a:endParaRPr/>
          </a:p>
        </p:txBody>
      </p:sp>
      <p:pic>
        <p:nvPicPr>
          <p:cNvPr id="365" name="Google Shape;365;p46"/>
          <p:cNvPicPr preferRelativeResize="0"/>
          <p:nvPr/>
        </p:nvPicPr>
        <p:blipFill>
          <a:blip r:embed="rId3">
            <a:alphaModFix/>
          </a:blip>
          <a:stretch>
            <a:fillRect/>
          </a:stretch>
        </p:blipFill>
        <p:spPr>
          <a:xfrm>
            <a:off x="1061988" y="896550"/>
            <a:ext cx="7008266" cy="3942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104975" y="57750"/>
            <a:ext cx="89223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Estrutura do YoloV4 Tiny 3l</a:t>
            </a:r>
            <a:endParaRPr/>
          </a:p>
        </p:txBody>
      </p:sp>
      <p:pic>
        <p:nvPicPr>
          <p:cNvPr id="371" name="Google Shape;371;p47"/>
          <p:cNvPicPr preferRelativeResize="0"/>
          <p:nvPr/>
        </p:nvPicPr>
        <p:blipFill>
          <a:blip r:embed="rId3">
            <a:alphaModFix/>
          </a:blip>
          <a:stretch>
            <a:fillRect/>
          </a:stretch>
        </p:blipFill>
        <p:spPr>
          <a:xfrm>
            <a:off x="1024025" y="863250"/>
            <a:ext cx="7084202" cy="3942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ph type="title"/>
          </p:nvPr>
        </p:nvSpPr>
        <p:spPr>
          <a:xfrm>
            <a:off x="104975" y="57750"/>
            <a:ext cx="89223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Scaled</a:t>
            </a:r>
            <a:r>
              <a:rPr lang="pt-BR"/>
              <a:t> YoloV4 - The Best Thing</a:t>
            </a:r>
            <a:endParaRPr/>
          </a:p>
        </p:txBody>
      </p:sp>
      <p:pic>
        <p:nvPicPr>
          <p:cNvPr id="377" name="Google Shape;377;p48"/>
          <p:cNvPicPr preferRelativeResize="0"/>
          <p:nvPr/>
        </p:nvPicPr>
        <p:blipFill>
          <a:blip r:embed="rId3">
            <a:alphaModFix/>
          </a:blip>
          <a:stretch>
            <a:fillRect/>
          </a:stretch>
        </p:blipFill>
        <p:spPr>
          <a:xfrm>
            <a:off x="896938" y="839025"/>
            <a:ext cx="7350134" cy="3942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104975" y="57750"/>
            <a:ext cx="89223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Current State of Scaled YoloV4</a:t>
            </a:r>
            <a:endParaRPr/>
          </a:p>
        </p:txBody>
      </p:sp>
      <p:sp>
        <p:nvSpPr>
          <p:cNvPr id="383" name="Google Shape;383;p49"/>
          <p:cNvSpPr txBox="1"/>
          <p:nvPr/>
        </p:nvSpPr>
        <p:spPr>
          <a:xfrm>
            <a:off x="960875" y="1146600"/>
            <a:ext cx="75174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b="1" lang="pt-BR">
                <a:solidFill>
                  <a:schemeClr val="lt1"/>
                </a:solidFill>
                <a:latin typeface="Roboto"/>
                <a:ea typeface="Roboto"/>
                <a:cs typeface="Roboto"/>
                <a:sym typeface="Roboto"/>
              </a:rPr>
              <a:t>Desenvolvido em Python</a:t>
            </a:r>
            <a:br>
              <a:rPr b="1" lang="pt-BR">
                <a:solidFill>
                  <a:schemeClr val="lt1"/>
                </a:solidFill>
                <a:latin typeface="Roboto"/>
                <a:ea typeface="Roboto"/>
                <a:cs typeface="Roboto"/>
                <a:sym typeface="Roboto"/>
              </a:rPr>
            </a:b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pt-BR">
                <a:solidFill>
                  <a:schemeClr val="lt1"/>
                </a:solidFill>
                <a:latin typeface="Roboto"/>
                <a:ea typeface="Roboto"/>
                <a:cs typeface="Roboto"/>
                <a:sym typeface="Roboto"/>
              </a:rPr>
              <a:t>Usa torch / torchvision</a:t>
            </a:r>
            <a:br>
              <a:rPr b="1" lang="pt-BR">
                <a:solidFill>
                  <a:schemeClr val="lt1"/>
                </a:solidFill>
                <a:latin typeface="Roboto"/>
                <a:ea typeface="Roboto"/>
                <a:cs typeface="Roboto"/>
                <a:sym typeface="Roboto"/>
              </a:rPr>
            </a:b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pt-BR">
                <a:solidFill>
                  <a:schemeClr val="lt1"/>
                </a:solidFill>
                <a:latin typeface="Roboto"/>
                <a:ea typeface="Roboto"/>
                <a:cs typeface="Roboto"/>
                <a:sym typeface="Roboto"/>
              </a:rPr>
              <a:t>Usa CUDA/CUDNN</a:t>
            </a:r>
            <a:br>
              <a:rPr b="1" lang="pt-BR">
                <a:solidFill>
                  <a:schemeClr val="lt1"/>
                </a:solidFill>
                <a:latin typeface="Roboto"/>
                <a:ea typeface="Roboto"/>
                <a:cs typeface="Roboto"/>
                <a:sym typeface="Roboto"/>
              </a:rPr>
            </a:b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pt-BR">
                <a:solidFill>
                  <a:schemeClr val="lt1"/>
                </a:solidFill>
                <a:latin typeface="Roboto"/>
                <a:ea typeface="Roboto"/>
                <a:cs typeface="Roboto"/>
                <a:sym typeface="Roboto"/>
              </a:rPr>
              <a:t>Dá para usar na Labrador V2/V3?</a:t>
            </a:r>
            <a:br>
              <a:rPr b="1" lang="pt-BR">
                <a:solidFill>
                  <a:schemeClr val="lt1"/>
                </a:solidFill>
                <a:latin typeface="Roboto"/>
                <a:ea typeface="Roboto"/>
                <a:cs typeface="Roboto"/>
                <a:sym typeface="Roboto"/>
              </a:rPr>
            </a:br>
            <a:endParaRPr b="1">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b="1" lang="pt-BR">
                <a:solidFill>
                  <a:schemeClr val="lt1"/>
                </a:solidFill>
                <a:latin typeface="Roboto"/>
                <a:ea typeface="Roboto"/>
                <a:cs typeface="Roboto"/>
                <a:sym typeface="Roboto"/>
              </a:rPr>
              <a:t>No momento precisa desenvolver suporte torch CUDA/CUDNN para Labrador</a:t>
            </a:r>
            <a:endParaRPr b="1">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b="1" lang="pt-BR">
                <a:solidFill>
                  <a:schemeClr val="lt1"/>
                </a:solidFill>
                <a:latin typeface="Roboto"/>
                <a:ea typeface="Roboto"/>
                <a:cs typeface="Roboto"/>
                <a:sym typeface="Roboto"/>
              </a:rPr>
              <a:t>Ou… converter tudo que está em torch usando CUDA/CUDNN para Neon</a:t>
            </a:r>
            <a:endParaRPr b="1">
              <a:solidFill>
                <a:schemeClr val="lt1"/>
              </a:solidFill>
              <a:latin typeface="Roboto"/>
              <a:ea typeface="Roboto"/>
              <a:cs typeface="Roboto"/>
              <a:sym typeface="Roboto"/>
            </a:endParaRPr>
          </a:p>
          <a:p>
            <a:pPr indent="-317500" lvl="2" marL="1371600" rtl="0" algn="l">
              <a:spcBef>
                <a:spcPts val="0"/>
              </a:spcBef>
              <a:spcAft>
                <a:spcPts val="0"/>
              </a:spcAft>
              <a:buClr>
                <a:schemeClr val="lt1"/>
              </a:buClr>
              <a:buSzPts val="1400"/>
              <a:buFont typeface="Roboto"/>
              <a:buChar char="■"/>
            </a:pPr>
            <a:r>
              <a:rPr b="1" lang="pt-BR">
                <a:solidFill>
                  <a:schemeClr val="lt1"/>
                </a:solidFill>
                <a:latin typeface="Roboto"/>
                <a:ea typeface="Roboto"/>
                <a:cs typeface="Roboto"/>
                <a:sym typeface="Roboto"/>
              </a:rPr>
              <a:t>Trivial? Nem de perto. </a:t>
            </a:r>
            <a:endParaRPr b="1">
              <a:solidFill>
                <a:schemeClr val="lt1"/>
              </a:solidFill>
              <a:latin typeface="Roboto"/>
              <a:ea typeface="Roboto"/>
              <a:cs typeface="Roboto"/>
              <a:sym typeface="Roboto"/>
            </a:endParaRPr>
          </a:p>
          <a:p>
            <a:pPr indent="-317500" lvl="3" marL="1828800" rtl="0" algn="l">
              <a:spcBef>
                <a:spcPts val="0"/>
              </a:spcBef>
              <a:spcAft>
                <a:spcPts val="0"/>
              </a:spcAft>
              <a:buClr>
                <a:schemeClr val="lt1"/>
              </a:buClr>
              <a:buSzPts val="1400"/>
              <a:buFont typeface="Roboto"/>
              <a:buChar char="●"/>
            </a:pPr>
            <a:r>
              <a:rPr b="1" lang="pt-BR">
                <a:solidFill>
                  <a:schemeClr val="lt1"/>
                </a:solidFill>
                <a:latin typeface="Roboto"/>
                <a:ea typeface="Roboto"/>
                <a:cs typeface="Roboto"/>
                <a:sym typeface="Roboto"/>
              </a:rPr>
              <a:t>Diferente do TF, torch tem funções específicas GPU</a:t>
            </a:r>
            <a:endParaRPr b="1">
              <a:solidFill>
                <a:schemeClr val="lt1"/>
              </a:solidFill>
              <a:latin typeface="Roboto"/>
              <a:ea typeface="Roboto"/>
              <a:cs typeface="Roboto"/>
              <a:sym typeface="Roboto"/>
            </a:endParaRPr>
          </a:p>
          <a:p>
            <a:pPr indent="-317500" lvl="3" marL="1828800" rtl="0" algn="l">
              <a:spcBef>
                <a:spcPts val="0"/>
              </a:spcBef>
              <a:spcAft>
                <a:spcPts val="0"/>
              </a:spcAft>
              <a:buClr>
                <a:schemeClr val="lt1"/>
              </a:buClr>
              <a:buSzPts val="1400"/>
              <a:buFont typeface="Roboto"/>
              <a:buChar char="●"/>
            </a:pPr>
            <a:r>
              <a:rPr b="1" lang="pt-BR">
                <a:solidFill>
                  <a:schemeClr val="lt1"/>
                </a:solidFill>
                <a:latin typeface="Roboto"/>
                <a:ea typeface="Roboto"/>
                <a:cs typeface="Roboto"/>
                <a:sym typeface="Roboto"/>
              </a:rPr>
              <a:t>Estrutura dos dados otimizada para CUDA != Neon</a:t>
            </a:r>
            <a:endParaRPr b="1">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b="1" lang="pt-BR">
                <a:solidFill>
                  <a:schemeClr val="lt1"/>
                </a:solidFill>
                <a:latin typeface="Roboto"/>
                <a:ea typeface="Roboto"/>
                <a:cs typeface="Roboto"/>
                <a:sym typeface="Roboto"/>
              </a:rPr>
              <a:t>Ou… reescrever tudo usando TF ou OpenCV CNN</a:t>
            </a:r>
            <a:br>
              <a:rPr b="1" lang="pt-BR">
                <a:solidFill>
                  <a:schemeClr val="lt1"/>
                </a:solidFill>
                <a:latin typeface="Roboto"/>
                <a:ea typeface="Roboto"/>
                <a:cs typeface="Roboto"/>
                <a:sym typeface="Roboto"/>
              </a:rPr>
            </a:b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pt-BR">
                <a:solidFill>
                  <a:schemeClr val="lt1"/>
                </a:solidFill>
                <a:latin typeface="Roboto"/>
                <a:ea typeface="Roboto"/>
                <a:cs typeface="Roboto"/>
                <a:sym typeface="Roboto"/>
              </a:rPr>
              <a:t>Paper: </a:t>
            </a:r>
            <a:r>
              <a:rPr b="1" lang="pt-BR" u="sng">
                <a:solidFill>
                  <a:schemeClr val="lt1"/>
                </a:solidFill>
                <a:latin typeface="Roboto"/>
                <a:ea typeface="Roboto"/>
                <a:cs typeface="Roboto"/>
                <a:sym typeface="Roboto"/>
                <a:hlinkClick r:id="rId3">
                  <a:extLst>
                    <a:ext uri="{A12FA001-AC4F-418D-AE19-62706E023703}">
                      <ahyp:hlinkClr val="tx"/>
                    </a:ext>
                  </a:extLst>
                </a:hlinkClick>
              </a:rPr>
              <a:t>Scaled-YOLOv4: Scalling Cross Stage Partial Network</a:t>
            </a:r>
            <a:br>
              <a:rPr b="1" lang="pt-BR">
                <a:solidFill>
                  <a:schemeClr val="lt1"/>
                </a:solidFill>
                <a:latin typeface="Roboto"/>
                <a:ea typeface="Roboto"/>
                <a:cs typeface="Roboto"/>
                <a:sym typeface="Roboto"/>
              </a:rPr>
            </a:br>
            <a:r>
              <a:rPr b="1" lang="pt-BR">
                <a:solidFill>
                  <a:schemeClr val="lt1"/>
                </a:solidFill>
                <a:latin typeface="Roboto"/>
                <a:ea typeface="Roboto"/>
                <a:cs typeface="Roboto"/>
                <a:sym typeface="Roboto"/>
              </a:rPr>
              <a:t>GIT: </a:t>
            </a:r>
            <a:r>
              <a:rPr b="1" lang="pt-BR" u="sng">
                <a:solidFill>
                  <a:schemeClr val="lt1"/>
                </a:solidFill>
                <a:latin typeface="Roboto"/>
                <a:ea typeface="Roboto"/>
                <a:cs typeface="Roboto"/>
                <a:sym typeface="Roboto"/>
                <a:hlinkClick r:id="rId4">
                  <a:extLst>
                    <a:ext uri="{A12FA001-AC4F-418D-AE19-62706E023703}">
                      <ahyp:hlinkClr val="tx"/>
                    </a:ext>
                  </a:extLst>
                </a:hlinkClick>
              </a:rPr>
              <a:t>Scaled YOLOv4</a:t>
            </a:r>
            <a:endParaRPr b="1">
              <a:solidFill>
                <a:schemeClr val="lt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0"/>
          <p:cNvSpPr txBox="1"/>
          <p:nvPr>
            <p:ph type="title"/>
          </p:nvPr>
        </p:nvSpPr>
        <p:spPr>
          <a:xfrm>
            <a:off x="104975" y="57750"/>
            <a:ext cx="89223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YOLOv5 is not YOLO</a:t>
            </a:r>
            <a:endParaRPr/>
          </a:p>
        </p:txBody>
      </p:sp>
      <p:sp>
        <p:nvSpPr>
          <p:cNvPr id="389" name="Google Shape;389;p50"/>
          <p:cNvSpPr txBox="1"/>
          <p:nvPr/>
        </p:nvSpPr>
        <p:spPr>
          <a:xfrm>
            <a:off x="960875" y="1146600"/>
            <a:ext cx="7517400" cy="3278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Roboto"/>
              <a:buChar char="●"/>
            </a:pPr>
            <a:r>
              <a:rPr lang="pt-BR" sz="1200">
                <a:solidFill>
                  <a:schemeClr val="lt1"/>
                </a:solidFill>
                <a:highlight>
                  <a:schemeClr val="dk1"/>
                </a:highlight>
                <a:latin typeface="Roboto"/>
                <a:ea typeface="Roboto"/>
                <a:cs typeface="Roboto"/>
                <a:sym typeface="Roboto"/>
              </a:rPr>
              <a:t>YOLOv5 was released by a company called Ultralytics in 2020. It was published in a </a:t>
            </a:r>
            <a:r>
              <a:rPr lang="pt-BR" sz="1200">
                <a:solidFill>
                  <a:schemeClr val="lt1"/>
                </a:solidFill>
                <a:highlight>
                  <a:schemeClr val="dk1"/>
                </a:highlight>
                <a:uFill>
                  <a:noFill/>
                </a:uFill>
                <a:latin typeface="Roboto"/>
                <a:ea typeface="Roboto"/>
                <a:cs typeface="Roboto"/>
                <a:sym typeface="Roboto"/>
                <a:hlinkClick r:id="rId3">
                  <a:extLst>
                    <a:ext uri="{A12FA001-AC4F-418D-AE19-62706E023703}">
                      <ahyp:hlinkClr val="tx"/>
                    </a:ext>
                  </a:extLst>
                </a:hlinkClick>
              </a:rPr>
              <a:t>GitHub repository</a:t>
            </a:r>
            <a:r>
              <a:rPr lang="pt-BR" sz="1200">
                <a:solidFill>
                  <a:schemeClr val="lt1"/>
                </a:solidFill>
                <a:highlight>
                  <a:schemeClr val="dk1"/>
                </a:highlight>
                <a:latin typeface="Roboto"/>
                <a:ea typeface="Roboto"/>
                <a:cs typeface="Roboto"/>
                <a:sym typeface="Roboto"/>
              </a:rPr>
              <a:t> by Glenn Jocher, Founder &amp; CEO at Ultralytics, and quickly gained traction soon after its publishing.</a:t>
            </a:r>
            <a:br>
              <a:rPr lang="pt-BR" sz="1200">
                <a:solidFill>
                  <a:schemeClr val="lt1"/>
                </a:solidFill>
                <a:highlight>
                  <a:schemeClr val="dk1"/>
                </a:highlight>
                <a:latin typeface="Roboto"/>
                <a:ea typeface="Roboto"/>
                <a:cs typeface="Roboto"/>
                <a:sym typeface="Roboto"/>
              </a:rPr>
            </a:br>
            <a:endParaRPr sz="1200">
              <a:solidFill>
                <a:schemeClr val="lt1"/>
              </a:solidFill>
              <a:highlight>
                <a:schemeClr val="dk1"/>
              </a:highlight>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pt-BR" sz="1200">
                <a:solidFill>
                  <a:schemeClr val="lt1"/>
                </a:solidFill>
                <a:highlight>
                  <a:schemeClr val="dk1"/>
                </a:highlight>
                <a:latin typeface="Roboto"/>
                <a:ea typeface="Roboto"/>
                <a:cs typeface="Roboto"/>
                <a:sym typeface="Roboto"/>
              </a:rPr>
              <a:t>The YOLOv5 object detection model was also </a:t>
            </a:r>
            <a:r>
              <a:rPr lang="pt-BR" sz="1200">
                <a:solidFill>
                  <a:schemeClr val="lt1"/>
                </a:solidFill>
                <a:highlight>
                  <a:schemeClr val="dk1"/>
                </a:highlight>
                <a:uFill>
                  <a:noFill/>
                </a:uFill>
                <a:latin typeface="Roboto"/>
                <a:ea typeface="Roboto"/>
                <a:cs typeface="Roboto"/>
                <a:sym typeface="Roboto"/>
                <a:hlinkClick r:id="rId4">
                  <a:extLst>
                    <a:ext uri="{A12FA001-AC4F-418D-AE19-62706E023703}">
                      <ahyp:hlinkClr val="tx"/>
                    </a:ext>
                  </a:extLst>
                </a:hlinkClick>
              </a:rPr>
              <a:t>published on the iOS App Store</a:t>
            </a:r>
            <a:r>
              <a:rPr lang="pt-BR" sz="1200">
                <a:solidFill>
                  <a:schemeClr val="lt1"/>
                </a:solidFill>
                <a:highlight>
                  <a:schemeClr val="dk1"/>
                </a:highlight>
                <a:latin typeface="Roboto"/>
                <a:ea typeface="Roboto"/>
                <a:cs typeface="Roboto"/>
                <a:sym typeface="Roboto"/>
              </a:rPr>
              <a:t> under the app name “iDetection” and “Ultralytics LLC”. While the Ultralytics page on GitHub is supposedly said to be state of the art among all known YOLO implementations, the version’s legitimacy has remained questionable in the community.</a:t>
            </a:r>
            <a:br>
              <a:rPr lang="pt-BR" sz="1200">
                <a:solidFill>
                  <a:schemeClr val="lt1"/>
                </a:solidFill>
                <a:highlight>
                  <a:schemeClr val="dk1"/>
                </a:highlight>
                <a:latin typeface="Roboto"/>
                <a:ea typeface="Roboto"/>
                <a:cs typeface="Roboto"/>
                <a:sym typeface="Roboto"/>
              </a:rPr>
            </a:br>
            <a:endParaRPr sz="1200">
              <a:solidFill>
                <a:schemeClr val="lt1"/>
              </a:solidFill>
              <a:highlight>
                <a:schemeClr val="dk1"/>
              </a:highlight>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pt-BR" sz="1200">
                <a:solidFill>
                  <a:schemeClr val="lt1"/>
                </a:solidFill>
                <a:highlight>
                  <a:schemeClr val="dk1"/>
                </a:highlight>
                <a:uFill>
                  <a:noFill/>
                </a:uFill>
                <a:latin typeface="Roboto"/>
                <a:ea typeface="Roboto"/>
                <a:cs typeface="Roboto"/>
                <a:sym typeface="Roboto"/>
                <a:hlinkClick r:id="rId5">
                  <a:extLst>
                    <a:ext uri="{A12FA001-AC4F-418D-AE19-62706E023703}">
                      <ahyp:hlinkClr val="tx"/>
                    </a:ext>
                  </a:extLst>
                </a:hlinkClick>
              </a:rPr>
              <a:t>Redmon’s YOLO versions 1-3</a:t>
            </a:r>
            <a:r>
              <a:rPr lang="pt-BR" sz="1200">
                <a:solidFill>
                  <a:schemeClr val="lt1"/>
                </a:solidFill>
                <a:highlight>
                  <a:schemeClr val="dk1"/>
                </a:highlight>
                <a:latin typeface="Roboto"/>
                <a:ea typeface="Roboto"/>
                <a:cs typeface="Roboto"/>
                <a:sym typeface="Roboto"/>
              </a:rPr>
              <a:t> and </a:t>
            </a:r>
            <a:r>
              <a:rPr lang="pt-BR" sz="1200">
                <a:solidFill>
                  <a:schemeClr val="lt1"/>
                </a:solidFill>
                <a:highlight>
                  <a:schemeClr val="dk1"/>
                </a:highlight>
                <a:uFill>
                  <a:noFill/>
                </a:uFill>
                <a:latin typeface="Roboto"/>
                <a:ea typeface="Roboto"/>
                <a:cs typeface="Roboto"/>
                <a:sym typeface="Roboto"/>
                <a:hlinkClick r:id="rId6">
                  <a:extLst>
                    <a:ext uri="{A12FA001-AC4F-418D-AE19-62706E023703}">
                      <ahyp:hlinkClr val="tx"/>
                    </a:ext>
                  </a:extLst>
                </a:hlinkClick>
              </a:rPr>
              <a:t>Bochkovskiy’s YOLOv4</a:t>
            </a:r>
            <a:r>
              <a:rPr lang="pt-BR" sz="1200">
                <a:solidFill>
                  <a:schemeClr val="lt1"/>
                </a:solidFill>
                <a:highlight>
                  <a:schemeClr val="dk1"/>
                </a:highlight>
                <a:latin typeface="Roboto"/>
                <a:ea typeface="Roboto"/>
                <a:cs typeface="Roboto"/>
                <a:sym typeface="Roboto"/>
              </a:rPr>
              <a:t> were published in peer-reviewed research papers that supported their performance and architecture use. Unfortunately, YOLOv5 has not been discussed in a formal research paper yet.</a:t>
            </a:r>
            <a:br>
              <a:rPr lang="pt-BR" sz="1200">
                <a:solidFill>
                  <a:schemeClr val="lt1"/>
                </a:solidFill>
                <a:highlight>
                  <a:schemeClr val="dk1"/>
                </a:highlight>
                <a:latin typeface="Roboto"/>
                <a:ea typeface="Roboto"/>
                <a:cs typeface="Roboto"/>
                <a:sym typeface="Roboto"/>
              </a:rPr>
            </a:br>
            <a:endParaRPr sz="1200">
              <a:solidFill>
                <a:schemeClr val="lt1"/>
              </a:solidFill>
              <a:highlight>
                <a:schemeClr val="dk1"/>
              </a:highlight>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lang="pt-BR" sz="1200">
                <a:solidFill>
                  <a:schemeClr val="lt1"/>
                </a:solidFill>
                <a:highlight>
                  <a:schemeClr val="dk1"/>
                </a:highlight>
                <a:latin typeface="Roboto"/>
                <a:ea typeface="Roboto"/>
                <a:cs typeface="Roboto"/>
                <a:sym typeface="Roboto"/>
              </a:rPr>
              <a:t>Worse than that, YOLOv5 was incorrectly discussed in a first article by Roboflow, who have thus published another article correcting their mistake. In the original article “YOLOv5 is Here: State-of-the-Art Object Detection at 140 FPS”, multiple facts were misconstrued.</a:t>
            </a:r>
            <a:endParaRPr sz="1200">
              <a:solidFill>
                <a:schemeClr val="lt1"/>
              </a:solidFill>
              <a:highlight>
                <a:schemeClr val="dk1"/>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 name="Shape 130"/>
        <p:cNvGrpSpPr/>
        <p:nvPr/>
      </p:nvGrpSpPr>
      <p:grpSpPr>
        <a:xfrm>
          <a:off x="0" y="0"/>
          <a:ext cx="0" cy="0"/>
          <a:chOff x="0" y="0"/>
          <a:chExt cx="0" cy="0"/>
        </a:xfrm>
      </p:grpSpPr>
      <p:sp>
        <p:nvSpPr>
          <p:cNvPr id="131" name="Google Shape;131;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Desafios</a:t>
            </a:r>
            <a:endParaRPr/>
          </a:p>
        </p:txBody>
      </p:sp>
      <p:sp>
        <p:nvSpPr>
          <p:cNvPr id="132" name="Google Shape;132;p16"/>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3" name="Google Shape;133;p16"/>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pt-BR">
                <a:solidFill>
                  <a:schemeClr val="lt1"/>
                </a:solidFill>
              </a:rPr>
              <a:t>Desafio </a:t>
            </a:r>
            <a:r>
              <a:rPr lang="pt-BR">
                <a:solidFill>
                  <a:schemeClr val="lt1"/>
                </a:solidFill>
              </a:rPr>
              <a:t>1</a:t>
            </a:r>
            <a:endParaRPr>
              <a:solidFill>
                <a:schemeClr val="lt1"/>
              </a:solidFill>
            </a:endParaRPr>
          </a:p>
        </p:txBody>
      </p:sp>
      <p:sp>
        <p:nvSpPr>
          <p:cNvPr id="134" name="Google Shape;134;p16"/>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600"/>
              <a:t>Capturar imagens</a:t>
            </a:r>
            <a:endParaRPr b="1" sz="1600"/>
          </a:p>
          <a:p>
            <a:pPr indent="-330200" lvl="0" marL="457200" rtl="0" algn="l">
              <a:spcBef>
                <a:spcPts val="800"/>
              </a:spcBef>
              <a:spcAft>
                <a:spcPts val="0"/>
              </a:spcAft>
              <a:buSzPts val="1600"/>
              <a:buChar char="●"/>
            </a:pPr>
            <a:r>
              <a:rPr lang="pt-BR" sz="1600"/>
              <a:t>Resolução</a:t>
            </a:r>
            <a:endParaRPr sz="1600"/>
          </a:p>
          <a:p>
            <a:pPr indent="-330200" lvl="0" marL="457200" rtl="0" algn="l">
              <a:spcBef>
                <a:spcPts val="0"/>
              </a:spcBef>
              <a:spcAft>
                <a:spcPts val="0"/>
              </a:spcAft>
              <a:buSzPts val="1600"/>
              <a:buChar char="●"/>
            </a:pPr>
            <a:r>
              <a:rPr lang="pt-BR" sz="1600"/>
              <a:t>Nitidez</a:t>
            </a:r>
            <a:endParaRPr sz="1600"/>
          </a:p>
          <a:p>
            <a:pPr indent="-330200" lvl="0" marL="457200" rtl="0" algn="l">
              <a:spcBef>
                <a:spcPts val="0"/>
              </a:spcBef>
              <a:spcAft>
                <a:spcPts val="0"/>
              </a:spcAft>
              <a:buSzPts val="1600"/>
              <a:buChar char="●"/>
            </a:pPr>
            <a:r>
              <a:rPr lang="pt-BR" sz="1600"/>
              <a:t>Cromaticidade</a:t>
            </a:r>
            <a:endParaRPr sz="1600"/>
          </a:p>
          <a:p>
            <a:pPr indent="-330200" lvl="0" marL="457200" rtl="0" algn="l">
              <a:spcBef>
                <a:spcPts val="0"/>
              </a:spcBef>
              <a:spcAft>
                <a:spcPts val="0"/>
              </a:spcAft>
              <a:buSzPts val="1600"/>
              <a:buChar char="●"/>
            </a:pPr>
            <a:r>
              <a:rPr lang="pt-BR" sz="1600"/>
              <a:t>Taxa de captura</a:t>
            </a:r>
            <a:endParaRPr sz="1600"/>
          </a:p>
        </p:txBody>
      </p:sp>
      <p:sp>
        <p:nvSpPr>
          <p:cNvPr id="135" name="Google Shape;135;p16"/>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 name="Google Shape;136;p16"/>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pt-BR">
                <a:solidFill>
                  <a:schemeClr val="lt1"/>
                </a:solidFill>
              </a:rPr>
              <a:t>Desafio </a:t>
            </a:r>
            <a:r>
              <a:rPr lang="pt-BR">
                <a:solidFill>
                  <a:schemeClr val="lt1"/>
                </a:solidFill>
              </a:rPr>
              <a:t>2</a:t>
            </a:r>
            <a:endParaRPr>
              <a:solidFill>
                <a:schemeClr val="lt1"/>
              </a:solidFill>
            </a:endParaRPr>
          </a:p>
        </p:txBody>
      </p:sp>
      <p:sp>
        <p:nvSpPr>
          <p:cNvPr id="137" name="Google Shape;137;p16"/>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600"/>
              <a:t>Detetar objetos</a:t>
            </a:r>
            <a:endParaRPr b="1" sz="1600"/>
          </a:p>
          <a:p>
            <a:pPr indent="-330200" lvl="0" marL="457200" rtl="0" algn="l">
              <a:spcBef>
                <a:spcPts val="800"/>
              </a:spcBef>
              <a:spcAft>
                <a:spcPts val="0"/>
              </a:spcAft>
              <a:buSzPts val="1600"/>
              <a:buChar char="●"/>
            </a:pPr>
            <a:r>
              <a:rPr lang="pt-BR" sz="1600"/>
              <a:t>Memória limitada</a:t>
            </a:r>
            <a:endParaRPr sz="1600"/>
          </a:p>
          <a:p>
            <a:pPr indent="-330200" lvl="0" marL="457200" rtl="0" algn="l">
              <a:spcBef>
                <a:spcPts val="800"/>
              </a:spcBef>
              <a:spcAft>
                <a:spcPts val="0"/>
              </a:spcAft>
              <a:buSzPts val="1600"/>
              <a:buChar char="●"/>
            </a:pPr>
            <a:r>
              <a:rPr lang="pt-BR" sz="1600"/>
              <a:t>CPU limitada</a:t>
            </a:r>
            <a:endParaRPr sz="1600"/>
          </a:p>
          <a:p>
            <a:pPr indent="-330200" lvl="0" marL="457200" rtl="0" algn="l">
              <a:spcBef>
                <a:spcPts val="800"/>
              </a:spcBef>
              <a:spcAft>
                <a:spcPts val="0"/>
              </a:spcAft>
              <a:buSzPts val="1600"/>
              <a:buChar char="●"/>
            </a:pPr>
            <a:r>
              <a:rPr lang="pt-BR" sz="1600"/>
              <a:t>Energia limitada</a:t>
            </a:r>
            <a:endParaRPr sz="1600"/>
          </a:p>
          <a:p>
            <a:pPr indent="-330200" lvl="0" marL="457200" rtl="0" algn="l">
              <a:spcBef>
                <a:spcPts val="800"/>
              </a:spcBef>
              <a:spcAft>
                <a:spcPts val="0"/>
              </a:spcAft>
              <a:buSzPts val="1600"/>
              <a:buChar char="●"/>
            </a:pPr>
            <a:r>
              <a:rPr lang="pt-BR" sz="1600"/>
              <a:t>Taxa de deteção</a:t>
            </a:r>
            <a:endParaRPr sz="1600"/>
          </a:p>
          <a:p>
            <a:pPr indent="-330200" lvl="0" marL="457200" rtl="0" algn="l">
              <a:spcBef>
                <a:spcPts val="800"/>
              </a:spcBef>
              <a:spcAft>
                <a:spcPts val="800"/>
              </a:spcAft>
              <a:buSzPts val="1600"/>
              <a:buChar char="●"/>
            </a:pPr>
            <a:r>
              <a:rPr lang="pt-BR" sz="1600"/>
              <a:t>Qualidade de deteção</a:t>
            </a:r>
            <a:endParaRPr sz="1600"/>
          </a:p>
        </p:txBody>
      </p:sp>
      <p:sp>
        <p:nvSpPr>
          <p:cNvPr id="138" name="Google Shape;138;p16"/>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9" name="Google Shape;139;p16"/>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pt-BR">
                <a:solidFill>
                  <a:schemeClr val="lt1"/>
                </a:solidFill>
              </a:rPr>
              <a:t>Desafio </a:t>
            </a:r>
            <a:r>
              <a:rPr lang="pt-BR">
                <a:solidFill>
                  <a:schemeClr val="lt1"/>
                </a:solidFill>
              </a:rPr>
              <a:t>3</a:t>
            </a:r>
            <a:endParaRPr>
              <a:solidFill>
                <a:schemeClr val="lt1"/>
              </a:solidFill>
            </a:endParaRPr>
          </a:p>
        </p:txBody>
      </p:sp>
      <p:sp>
        <p:nvSpPr>
          <p:cNvPr id="140" name="Google Shape;140;p16"/>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600"/>
              <a:t>Gerar notificações confiáveis</a:t>
            </a:r>
            <a:endParaRPr b="1" sz="1600"/>
          </a:p>
          <a:p>
            <a:pPr indent="-330200" lvl="0" marL="457200" rtl="0" algn="l">
              <a:spcBef>
                <a:spcPts val="800"/>
              </a:spcBef>
              <a:spcAft>
                <a:spcPts val="0"/>
              </a:spcAft>
              <a:buSzPts val="1600"/>
              <a:buChar char="●"/>
            </a:pPr>
            <a:r>
              <a:rPr lang="pt-BR" sz="1600"/>
              <a:t>Identificação parcial</a:t>
            </a:r>
            <a:endParaRPr sz="1600"/>
          </a:p>
          <a:p>
            <a:pPr indent="-330200" lvl="1" marL="914400" rtl="0" algn="l">
              <a:spcBef>
                <a:spcPts val="0"/>
              </a:spcBef>
              <a:spcAft>
                <a:spcPts val="0"/>
              </a:spcAft>
              <a:buSzPts val="1600"/>
              <a:buChar char="○"/>
            </a:pPr>
            <a:r>
              <a:rPr lang="pt-BR" sz="1600"/>
              <a:t>Placas</a:t>
            </a:r>
            <a:endParaRPr sz="1600"/>
          </a:p>
          <a:p>
            <a:pPr indent="-330200" lvl="0" marL="457200" rtl="0" algn="l">
              <a:spcBef>
                <a:spcPts val="0"/>
              </a:spcBef>
              <a:spcAft>
                <a:spcPts val="0"/>
              </a:spcAft>
              <a:buSzPts val="1600"/>
              <a:buChar char="●"/>
            </a:pPr>
            <a:r>
              <a:rPr lang="pt-BR" sz="1600"/>
              <a:t>Cluster de objetos</a:t>
            </a:r>
            <a:endParaRPr sz="1600"/>
          </a:p>
          <a:p>
            <a:pPr indent="-330200" lvl="1" marL="914400" rtl="0" algn="l">
              <a:spcBef>
                <a:spcPts val="0"/>
              </a:spcBef>
              <a:spcAft>
                <a:spcPts val="0"/>
              </a:spcAft>
              <a:buSzPts val="1600"/>
              <a:buChar char="○"/>
            </a:pPr>
            <a:r>
              <a:rPr lang="pt-BR" sz="1600"/>
              <a:t>Tumultos</a:t>
            </a:r>
            <a:endParaRPr sz="1600"/>
          </a:p>
          <a:p>
            <a:pPr indent="-330200" lvl="0" marL="457200" rtl="0" algn="l">
              <a:spcBef>
                <a:spcPts val="0"/>
              </a:spcBef>
              <a:spcAft>
                <a:spcPts val="0"/>
              </a:spcAft>
              <a:buSzPts val="1600"/>
              <a:buChar char="●"/>
            </a:pPr>
            <a:r>
              <a:rPr lang="pt-BR" sz="1600"/>
              <a:t>Contexto de objetos</a:t>
            </a:r>
            <a:endParaRPr sz="1600"/>
          </a:p>
          <a:p>
            <a:pPr indent="-330200" lvl="1" marL="914400" rtl="0" algn="l">
              <a:spcBef>
                <a:spcPts val="0"/>
              </a:spcBef>
              <a:spcAft>
                <a:spcPts val="0"/>
              </a:spcAft>
              <a:buSzPts val="1600"/>
              <a:buChar char="○"/>
            </a:pPr>
            <a:r>
              <a:rPr lang="pt-BR" sz="1600"/>
              <a:t>Assaltante,</a:t>
            </a:r>
            <a:endParaRPr sz="1600"/>
          </a:p>
          <a:p>
            <a:pPr indent="-330200" lvl="1" marL="914400" rtl="0" algn="l">
              <a:spcBef>
                <a:spcPts val="0"/>
              </a:spcBef>
              <a:spcAft>
                <a:spcPts val="0"/>
              </a:spcAft>
              <a:buSzPts val="1600"/>
              <a:buChar char="○"/>
            </a:pPr>
            <a:r>
              <a:rPr lang="pt-BR" sz="1600"/>
              <a:t>Policial</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 name="Shape 144"/>
        <p:cNvGrpSpPr/>
        <p:nvPr/>
      </p:nvGrpSpPr>
      <p:grpSpPr>
        <a:xfrm>
          <a:off x="0" y="0"/>
          <a:ext cx="0" cy="0"/>
          <a:chOff x="0" y="0"/>
          <a:chExt cx="0" cy="0"/>
        </a:xfrm>
      </p:grpSpPr>
      <p:sp>
        <p:nvSpPr>
          <p:cNvPr id="145" name="Google Shape;145;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Foco:</a:t>
            </a:r>
            <a:endParaRPr/>
          </a:p>
        </p:txBody>
      </p:sp>
      <p:sp>
        <p:nvSpPr>
          <p:cNvPr id="146" name="Google Shape;146;p17"/>
          <p:cNvSpPr/>
          <p:nvPr/>
        </p:nvSpPr>
        <p:spPr>
          <a:xfrm>
            <a:off x="1796050" y="1312300"/>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 name="Google Shape;147;p17"/>
          <p:cNvSpPr txBox="1"/>
          <p:nvPr>
            <p:ph idx="4294967295" type="body"/>
          </p:nvPr>
        </p:nvSpPr>
        <p:spPr>
          <a:xfrm>
            <a:off x="1796050" y="1459001"/>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pt-BR">
                <a:solidFill>
                  <a:schemeClr val="lt1"/>
                </a:solidFill>
              </a:rPr>
              <a:t>Desafio 1</a:t>
            </a:r>
            <a:endParaRPr>
              <a:solidFill>
                <a:schemeClr val="lt1"/>
              </a:solidFill>
            </a:endParaRPr>
          </a:p>
        </p:txBody>
      </p:sp>
      <p:sp>
        <p:nvSpPr>
          <p:cNvPr id="148" name="Google Shape;148;p17"/>
          <p:cNvSpPr txBox="1"/>
          <p:nvPr>
            <p:ph idx="4294967295" type="body"/>
          </p:nvPr>
        </p:nvSpPr>
        <p:spPr>
          <a:xfrm>
            <a:off x="1796050" y="2078000"/>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600"/>
              <a:t>Capturar imagens</a:t>
            </a:r>
            <a:endParaRPr b="1" sz="1600"/>
          </a:p>
          <a:p>
            <a:pPr indent="-330200" lvl="0" marL="457200" rtl="0" algn="l">
              <a:spcBef>
                <a:spcPts val="800"/>
              </a:spcBef>
              <a:spcAft>
                <a:spcPts val="0"/>
              </a:spcAft>
              <a:buSzPts val="1600"/>
              <a:buChar char="●"/>
            </a:pPr>
            <a:r>
              <a:rPr lang="pt-BR" sz="1600"/>
              <a:t>Resolução</a:t>
            </a:r>
            <a:endParaRPr sz="1600"/>
          </a:p>
          <a:p>
            <a:pPr indent="-330200" lvl="0" marL="457200" rtl="0" algn="l">
              <a:spcBef>
                <a:spcPts val="0"/>
              </a:spcBef>
              <a:spcAft>
                <a:spcPts val="0"/>
              </a:spcAft>
              <a:buSzPts val="1600"/>
              <a:buChar char="●"/>
            </a:pPr>
            <a:r>
              <a:rPr lang="pt-BR" sz="1600"/>
              <a:t>Nitidez</a:t>
            </a:r>
            <a:endParaRPr sz="1600"/>
          </a:p>
          <a:p>
            <a:pPr indent="-330200" lvl="0" marL="457200" rtl="0" algn="l">
              <a:spcBef>
                <a:spcPts val="0"/>
              </a:spcBef>
              <a:spcAft>
                <a:spcPts val="0"/>
              </a:spcAft>
              <a:buSzPts val="1600"/>
              <a:buChar char="●"/>
            </a:pPr>
            <a:r>
              <a:rPr lang="pt-BR" sz="1600"/>
              <a:t>Cromaticidade</a:t>
            </a:r>
            <a:endParaRPr sz="1600"/>
          </a:p>
          <a:p>
            <a:pPr indent="-330200" lvl="0" marL="457200" rtl="0" algn="l">
              <a:spcBef>
                <a:spcPts val="0"/>
              </a:spcBef>
              <a:spcAft>
                <a:spcPts val="0"/>
              </a:spcAft>
              <a:buSzPts val="1600"/>
              <a:buChar char="●"/>
            </a:pPr>
            <a:r>
              <a:rPr lang="pt-BR" sz="1600"/>
              <a:t>Taxa de captura</a:t>
            </a:r>
            <a:endParaRPr sz="1600"/>
          </a:p>
        </p:txBody>
      </p:sp>
      <p:sp>
        <p:nvSpPr>
          <p:cNvPr id="149" name="Google Shape;149;p17"/>
          <p:cNvSpPr/>
          <p:nvPr/>
        </p:nvSpPr>
        <p:spPr>
          <a:xfrm>
            <a:off x="4408477" y="1312300"/>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 name="Google Shape;150;p17"/>
          <p:cNvSpPr txBox="1"/>
          <p:nvPr>
            <p:ph idx="4294967295" type="body"/>
          </p:nvPr>
        </p:nvSpPr>
        <p:spPr>
          <a:xfrm>
            <a:off x="4699850" y="1459001"/>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pt-BR">
                <a:solidFill>
                  <a:schemeClr val="lt1"/>
                </a:solidFill>
              </a:rPr>
              <a:t>Desafio 2</a:t>
            </a:r>
            <a:endParaRPr>
              <a:solidFill>
                <a:schemeClr val="lt1"/>
              </a:solidFill>
            </a:endParaRPr>
          </a:p>
        </p:txBody>
      </p:sp>
      <p:sp>
        <p:nvSpPr>
          <p:cNvPr id="151" name="Google Shape;151;p17"/>
          <p:cNvSpPr txBox="1"/>
          <p:nvPr>
            <p:ph idx="4294967295" type="body"/>
          </p:nvPr>
        </p:nvSpPr>
        <p:spPr>
          <a:xfrm>
            <a:off x="4699846" y="2078000"/>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600"/>
              <a:t>Detetar objetos</a:t>
            </a:r>
            <a:endParaRPr b="1" sz="1600"/>
          </a:p>
          <a:p>
            <a:pPr indent="-330200" lvl="0" marL="457200" rtl="0" algn="l">
              <a:spcBef>
                <a:spcPts val="800"/>
              </a:spcBef>
              <a:spcAft>
                <a:spcPts val="0"/>
              </a:spcAft>
              <a:buSzPts val="1600"/>
              <a:buChar char="●"/>
            </a:pPr>
            <a:r>
              <a:rPr lang="pt-BR" sz="1600"/>
              <a:t>Memória limitada</a:t>
            </a:r>
            <a:endParaRPr sz="1600"/>
          </a:p>
          <a:p>
            <a:pPr indent="-330200" lvl="0" marL="457200" rtl="0" algn="l">
              <a:spcBef>
                <a:spcPts val="800"/>
              </a:spcBef>
              <a:spcAft>
                <a:spcPts val="0"/>
              </a:spcAft>
              <a:buSzPts val="1600"/>
              <a:buChar char="●"/>
            </a:pPr>
            <a:r>
              <a:rPr lang="pt-BR" sz="1600"/>
              <a:t>CPU limitada</a:t>
            </a:r>
            <a:endParaRPr sz="1600"/>
          </a:p>
          <a:p>
            <a:pPr indent="-330200" lvl="0" marL="457200" rtl="0" algn="l">
              <a:spcBef>
                <a:spcPts val="800"/>
              </a:spcBef>
              <a:spcAft>
                <a:spcPts val="0"/>
              </a:spcAft>
              <a:buSzPts val="1600"/>
              <a:buChar char="●"/>
            </a:pPr>
            <a:r>
              <a:rPr lang="pt-BR" sz="1600"/>
              <a:t>Energia limitada</a:t>
            </a:r>
            <a:endParaRPr sz="1600"/>
          </a:p>
          <a:p>
            <a:pPr indent="-330200" lvl="0" marL="457200" rtl="0" algn="l">
              <a:spcBef>
                <a:spcPts val="800"/>
              </a:spcBef>
              <a:spcAft>
                <a:spcPts val="0"/>
              </a:spcAft>
              <a:buSzPts val="1600"/>
              <a:buChar char="●"/>
            </a:pPr>
            <a:r>
              <a:rPr lang="pt-BR" sz="1600"/>
              <a:t>Taxa de deteção</a:t>
            </a:r>
            <a:endParaRPr sz="1600"/>
          </a:p>
          <a:p>
            <a:pPr indent="-330200" lvl="0" marL="457200" rtl="0" algn="l">
              <a:spcBef>
                <a:spcPts val="800"/>
              </a:spcBef>
              <a:spcAft>
                <a:spcPts val="800"/>
              </a:spcAft>
              <a:buSzPts val="1600"/>
              <a:buChar char="●"/>
            </a:pPr>
            <a:r>
              <a:rPr lang="pt-BR" sz="1600"/>
              <a:t>Qualidade de deteção</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8"/>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YOLO</a:t>
            </a:r>
            <a:endParaRPr/>
          </a:p>
        </p:txBody>
      </p:sp>
      <p:sp>
        <p:nvSpPr>
          <p:cNvPr id="157" name="Google Shape;157;p18"/>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You Only Look Once</a:t>
            </a:r>
            <a:endParaRPr/>
          </a:p>
        </p:txBody>
      </p:sp>
      <p:sp>
        <p:nvSpPr>
          <p:cNvPr id="158" name="Google Shape;158;p1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Baixo custo computacional,</a:t>
            </a:r>
            <a:r>
              <a:rPr lang="pt-BR"/>
              <a:t> </a:t>
            </a:r>
            <a:endParaRPr/>
          </a:p>
          <a:p>
            <a:pPr indent="0" lvl="0" marL="0" rtl="0" algn="l">
              <a:spcBef>
                <a:spcPts val="1600"/>
              </a:spcBef>
              <a:spcAft>
                <a:spcPts val="0"/>
              </a:spcAft>
              <a:buNone/>
            </a:pPr>
            <a:r>
              <a:rPr lang="pt-BR"/>
              <a:t>Maior tolerância a dados de baixa qualidade,</a:t>
            </a:r>
            <a:endParaRPr/>
          </a:p>
          <a:p>
            <a:pPr indent="0" lvl="0" marL="0" rtl="0" algn="l">
              <a:spcBef>
                <a:spcPts val="1600"/>
              </a:spcBef>
              <a:spcAft>
                <a:spcPts val="1600"/>
              </a:spcAft>
              <a:buNone/>
            </a:pPr>
            <a:r>
              <a:rPr lang="pt-BR"/>
              <a:t>Maior capacidade de generalização.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ph type="title"/>
          </p:nvPr>
        </p:nvSpPr>
        <p:spPr>
          <a:xfrm>
            <a:off x="1612400" y="301000"/>
            <a:ext cx="53088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O Que é YOLO?</a:t>
            </a:r>
            <a:endParaRPr/>
          </a:p>
        </p:txBody>
      </p:sp>
      <p:pic>
        <p:nvPicPr>
          <p:cNvPr id="164" name="Google Shape;164;p19"/>
          <p:cNvPicPr preferRelativeResize="0"/>
          <p:nvPr/>
        </p:nvPicPr>
        <p:blipFill>
          <a:blip r:embed="rId3">
            <a:alphaModFix/>
          </a:blip>
          <a:stretch>
            <a:fillRect/>
          </a:stretch>
        </p:blipFill>
        <p:spPr>
          <a:xfrm>
            <a:off x="943725" y="1090325"/>
            <a:ext cx="6575821" cy="3698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1283850" y="301000"/>
            <a:ext cx="6039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Um pouco de História</a:t>
            </a:r>
            <a:endParaRPr/>
          </a:p>
        </p:txBody>
      </p:sp>
      <p:sp>
        <p:nvSpPr>
          <p:cNvPr id="170" name="Google Shape;170;p20"/>
          <p:cNvSpPr txBox="1"/>
          <p:nvPr/>
        </p:nvSpPr>
        <p:spPr>
          <a:xfrm>
            <a:off x="512600" y="1017375"/>
            <a:ext cx="6617400" cy="403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2000">
                <a:solidFill>
                  <a:schemeClr val="lt1"/>
                </a:solidFill>
                <a:latin typeface="Roboto"/>
                <a:ea typeface="Roboto"/>
                <a:cs typeface="Roboto"/>
                <a:sym typeface="Roboto"/>
              </a:rPr>
              <a:t>Até 2014 DPMv5 (Deformable Parts Model) era o padrão ouro:</a:t>
            </a:r>
            <a:endParaRPr b="1" sz="20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b="1" sz="2000">
              <a:solidFill>
                <a:schemeClr val="lt1"/>
              </a:solidFill>
              <a:latin typeface="Roboto"/>
              <a:ea typeface="Roboto"/>
              <a:cs typeface="Roboto"/>
              <a:sym typeface="Roboto"/>
            </a:endParaRPr>
          </a:p>
          <a:p>
            <a:pPr indent="-355600" lvl="0" marL="457200" rtl="0" algn="l">
              <a:lnSpc>
                <a:spcPct val="115000"/>
              </a:lnSpc>
              <a:spcBef>
                <a:spcPts val="0"/>
              </a:spcBef>
              <a:spcAft>
                <a:spcPts val="0"/>
              </a:spcAft>
              <a:buClr>
                <a:schemeClr val="lt1"/>
              </a:buClr>
              <a:buSzPts val="2000"/>
              <a:buFont typeface="Roboto"/>
              <a:buChar char="●"/>
            </a:pPr>
            <a:r>
              <a:rPr b="1" lang="pt-BR" sz="2000" u="sng">
                <a:solidFill>
                  <a:schemeClr val="lt1"/>
                </a:solidFill>
                <a:latin typeface="Roboto"/>
                <a:ea typeface="Roboto"/>
                <a:cs typeface="Roboto"/>
                <a:sym typeface="Roboto"/>
                <a:hlinkClick r:id="rId3">
                  <a:extLst>
                    <a:ext uri="{A12FA001-AC4F-418D-AE19-62706E023703}">
                      <ahyp:hlinkClr val="tx"/>
                    </a:ext>
                  </a:extLst>
                </a:hlinkClick>
              </a:rPr>
              <a:t>Dalal e Triggs, 2005</a:t>
            </a:r>
            <a:endParaRPr b="1" sz="2000">
              <a:solidFill>
                <a:schemeClr val="lt1"/>
              </a:solidFill>
              <a:latin typeface="Roboto"/>
              <a:ea typeface="Roboto"/>
              <a:cs typeface="Roboto"/>
              <a:sym typeface="Roboto"/>
            </a:endParaRPr>
          </a:p>
          <a:p>
            <a:pPr indent="-355600" lvl="0" marL="457200" rtl="0" algn="l">
              <a:lnSpc>
                <a:spcPct val="115000"/>
              </a:lnSpc>
              <a:spcBef>
                <a:spcPts val="0"/>
              </a:spcBef>
              <a:spcAft>
                <a:spcPts val="0"/>
              </a:spcAft>
              <a:buClr>
                <a:schemeClr val="lt1"/>
              </a:buClr>
              <a:buSzPts val="2000"/>
              <a:buFont typeface="Roboto"/>
              <a:buChar char="●"/>
            </a:pPr>
            <a:r>
              <a:rPr b="1" lang="pt-BR" sz="2000">
                <a:solidFill>
                  <a:schemeClr val="lt1"/>
                </a:solidFill>
                <a:latin typeface="Roboto"/>
                <a:ea typeface="Roboto"/>
                <a:cs typeface="Roboto"/>
                <a:sym typeface="Roboto"/>
              </a:rPr>
              <a:t>Detetar pedestres, em pé</a:t>
            </a:r>
            <a:endParaRPr b="1" sz="2000">
              <a:solidFill>
                <a:schemeClr val="lt1"/>
              </a:solidFill>
              <a:latin typeface="Roboto"/>
              <a:ea typeface="Roboto"/>
              <a:cs typeface="Roboto"/>
              <a:sym typeface="Roboto"/>
            </a:endParaRPr>
          </a:p>
          <a:p>
            <a:pPr indent="-355600" lvl="0" marL="457200" rtl="0" algn="l">
              <a:lnSpc>
                <a:spcPct val="115000"/>
              </a:lnSpc>
              <a:spcBef>
                <a:spcPts val="0"/>
              </a:spcBef>
              <a:spcAft>
                <a:spcPts val="0"/>
              </a:spcAft>
              <a:buClr>
                <a:schemeClr val="lt1"/>
              </a:buClr>
              <a:buSzPts val="2000"/>
              <a:buFont typeface="Roboto"/>
              <a:buChar char="●"/>
            </a:pPr>
            <a:r>
              <a:rPr b="1" lang="pt-BR" sz="2000">
                <a:solidFill>
                  <a:schemeClr val="lt1"/>
                </a:solidFill>
                <a:latin typeface="Roboto"/>
                <a:ea typeface="Roboto"/>
                <a:cs typeface="Roboto"/>
                <a:sym typeface="Roboto"/>
              </a:rPr>
              <a:t>Histograma(s) de gradiente orientado e vetores de características (feature vectors)</a:t>
            </a:r>
            <a:endParaRPr b="1" sz="2000">
              <a:solidFill>
                <a:schemeClr val="lt1"/>
              </a:solidFill>
              <a:latin typeface="Roboto"/>
              <a:ea typeface="Roboto"/>
              <a:cs typeface="Roboto"/>
              <a:sym typeface="Roboto"/>
            </a:endParaRPr>
          </a:p>
          <a:p>
            <a:pPr indent="-355600" lvl="0" marL="457200" rtl="0" algn="l">
              <a:lnSpc>
                <a:spcPct val="115000"/>
              </a:lnSpc>
              <a:spcBef>
                <a:spcPts val="0"/>
              </a:spcBef>
              <a:spcAft>
                <a:spcPts val="0"/>
              </a:spcAft>
              <a:buClr>
                <a:schemeClr val="lt1"/>
              </a:buClr>
              <a:buSzPts val="2000"/>
              <a:buFont typeface="Roboto"/>
              <a:buChar char="●"/>
            </a:pPr>
            <a:r>
              <a:rPr b="1" lang="pt-BR" sz="2000">
                <a:solidFill>
                  <a:schemeClr val="lt1"/>
                </a:solidFill>
                <a:latin typeface="Roboto"/>
                <a:ea typeface="Roboto"/>
                <a:cs typeface="Roboto"/>
                <a:sym typeface="Roboto"/>
              </a:rPr>
              <a:t>Classificador linear 	SVM (Support Vector Machine)</a:t>
            </a:r>
            <a:endParaRPr b="1" sz="2000">
              <a:solidFill>
                <a:schemeClr val="lt1"/>
              </a:solidFill>
              <a:latin typeface="Roboto"/>
              <a:ea typeface="Roboto"/>
              <a:cs typeface="Roboto"/>
              <a:sym typeface="Roboto"/>
            </a:endParaRPr>
          </a:p>
          <a:p>
            <a:pPr indent="-355600" lvl="0" marL="457200" rtl="0" algn="l">
              <a:lnSpc>
                <a:spcPct val="115000"/>
              </a:lnSpc>
              <a:spcBef>
                <a:spcPts val="0"/>
              </a:spcBef>
              <a:spcAft>
                <a:spcPts val="0"/>
              </a:spcAft>
              <a:buClr>
                <a:schemeClr val="lt1"/>
              </a:buClr>
              <a:buSzPts val="2000"/>
              <a:buFont typeface="Roboto"/>
              <a:buChar char="●"/>
            </a:pPr>
            <a:r>
              <a:rPr b="1" lang="pt-BR" sz="2000">
                <a:solidFill>
                  <a:schemeClr val="lt1"/>
                </a:solidFill>
                <a:latin typeface="Roboto"/>
                <a:ea typeface="Roboto"/>
                <a:cs typeface="Roboto"/>
                <a:sym typeface="Roboto"/>
              </a:rPr>
              <a:t>Detetor de Janela Flutuante (sliding window vector)</a:t>
            </a:r>
            <a:endParaRPr b="1" sz="2000">
              <a:solidFill>
                <a:schemeClr val="lt1"/>
              </a:solidFill>
              <a:latin typeface="Roboto"/>
              <a:ea typeface="Roboto"/>
              <a:cs typeface="Roboto"/>
              <a:sym typeface="Roboto"/>
            </a:endParaRPr>
          </a:p>
          <a:p>
            <a:pPr indent="-355600" lvl="0" marL="457200" rtl="0" algn="l">
              <a:lnSpc>
                <a:spcPct val="115000"/>
              </a:lnSpc>
              <a:spcBef>
                <a:spcPts val="0"/>
              </a:spcBef>
              <a:spcAft>
                <a:spcPts val="0"/>
              </a:spcAft>
              <a:buClr>
                <a:schemeClr val="lt1"/>
              </a:buClr>
              <a:buSzPts val="2000"/>
              <a:buFont typeface="Roboto"/>
              <a:buChar char="●"/>
            </a:pPr>
            <a:r>
              <a:rPr b="1" lang="pt-BR" sz="2000">
                <a:solidFill>
                  <a:schemeClr val="lt1"/>
                </a:solidFill>
                <a:latin typeface="Roboto"/>
                <a:ea typeface="Roboto"/>
                <a:cs typeface="Roboto"/>
                <a:sym typeface="Roboto"/>
              </a:rPr>
              <a:t>14 segundos/imagem 33.7% mAP (NVIDIA Geforce 980 ou TitanX)</a:t>
            </a:r>
            <a:endParaRPr b="1" sz="2000">
              <a:solidFill>
                <a:schemeClr val="lt1"/>
              </a:solidFill>
              <a:latin typeface="Roboto"/>
              <a:ea typeface="Roboto"/>
              <a:cs typeface="Roboto"/>
              <a:sym typeface="Roboto"/>
            </a:endParaRPr>
          </a:p>
        </p:txBody>
      </p:sp>
      <p:pic>
        <p:nvPicPr>
          <p:cNvPr id="171" name="Google Shape;171;p20"/>
          <p:cNvPicPr preferRelativeResize="0"/>
          <p:nvPr/>
        </p:nvPicPr>
        <p:blipFill>
          <a:blip r:embed="rId4">
            <a:alphaModFix/>
          </a:blip>
          <a:stretch>
            <a:fillRect/>
          </a:stretch>
        </p:blipFill>
        <p:spPr>
          <a:xfrm>
            <a:off x="7215850" y="2698172"/>
            <a:ext cx="1631475" cy="1581375"/>
          </a:xfrm>
          <a:prstGeom prst="rect">
            <a:avLst/>
          </a:prstGeom>
          <a:noFill/>
          <a:ln>
            <a:noFill/>
          </a:ln>
        </p:spPr>
      </p:pic>
      <p:sp>
        <p:nvSpPr>
          <p:cNvPr id="172" name="Google Shape;172;p20"/>
          <p:cNvSpPr txBox="1"/>
          <p:nvPr/>
        </p:nvSpPr>
        <p:spPr>
          <a:xfrm>
            <a:off x="6936050" y="2260875"/>
            <a:ext cx="20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Roboto"/>
                <a:ea typeface="Roboto"/>
                <a:cs typeface="Roboto"/>
                <a:sym typeface="Roboto"/>
              </a:rPr>
              <a:t>support vector machine</a:t>
            </a:r>
            <a:endParaRPr>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83850" y="301000"/>
            <a:ext cx="60396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DPMv5</a:t>
            </a:r>
            <a:endParaRPr/>
          </a:p>
        </p:txBody>
      </p:sp>
      <p:pic>
        <p:nvPicPr>
          <p:cNvPr id="178" name="Google Shape;178;p21"/>
          <p:cNvPicPr preferRelativeResize="0"/>
          <p:nvPr/>
        </p:nvPicPr>
        <p:blipFill>
          <a:blip r:embed="rId3">
            <a:alphaModFix/>
          </a:blip>
          <a:stretch>
            <a:fillRect/>
          </a:stretch>
        </p:blipFill>
        <p:spPr>
          <a:xfrm>
            <a:off x="2904087" y="1139805"/>
            <a:ext cx="3335825" cy="3950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